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87" r:id="rId2"/>
    <p:sldId id="393" r:id="rId3"/>
    <p:sldId id="298" r:id="rId4"/>
    <p:sldId id="350" r:id="rId5"/>
    <p:sldId id="367" r:id="rId6"/>
    <p:sldId id="327" r:id="rId7"/>
    <p:sldId id="326" r:id="rId8"/>
    <p:sldId id="328" r:id="rId9"/>
    <p:sldId id="368" r:id="rId10"/>
    <p:sldId id="388" r:id="rId11"/>
    <p:sldId id="321" r:id="rId12"/>
    <p:sldId id="329" r:id="rId13"/>
    <p:sldId id="354" r:id="rId14"/>
    <p:sldId id="353" r:id="rId15"/>
    <p:sldId id="301" r:id="rId16"/>
    <p:sldId id="389" r:id="rId17"/>
    <p:sldId id="355" r:id="rId18"/>
    <p:sldId id="356" r:id="rId19"/>
    <p:sldId id="342" r:id="rId20"/>
    <p:sldId id="390" r:id="rId21"/>
    <p:sldId id="314" r:id="rId22"/>
    <p:sldId id="331" r:id="rId23"/>
    <p:sldId id="332" r:id="rId24"/>
    <p:sldId id="333" r:id="rId25"/>
    <p:sldId id="357" r:id="rId26"/>
    <p:sldId id="391" r:id="rId27"/>
    <p:sldId id="392" r:id="rId28"/>
    <p:sldId id="359" r:id="rId29"/>
    <p:sldId id="360" r:id="rId30"/>
    <p:sldId id="374" r:id="rId31"/>
    <p:sldId id="376" r:id="rId32"/>
    <p:sldId id="377" r:id="rId33"/>
    <p:sldId id="378" r:id="rId34"/>
    <p:sldId id="383" r:id="rId35"/>
    <p:sldId id="379" r:id="rId36"/>
    <p:sldId id="384" r:id="rId37"/>
    <p:sldId id="385" r:id="rId38"/>
    <p:sldId id="380" r:id="rId39"/>
    <p:sldId id="38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50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E69EF76-E8AD-40FF-9E7C-AA31C07EDF9C}" type="datetimeFigureOut">
              <a:rPr lang="en-US" smtClean="0"/>
              <a:t>5/20/2023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9D5056-13B9-493F-9F5B-BF52AB2154FB}" type="slidenum">
              <a:rPr lang="en-US" smtClean="0"/>
              <a:t>‹#›</a:t>
            </a:fld>
            <a:endParaRPr lang="en-US"/>
          </a:p>
        </p:txBody>
      </p:sp>
    </p:spTree>
    <p:extLst>
      <p:ext uri="{BB962C8B-B14F-4D97-AF65-F5344CB8AC3E}">
        <p14:creationId xmlns:p14="http://schemas.microsoft.com/office/powerpoint/2010/main" val="197758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9EF76-E8AD-40FF-9E7C-AA31C07EDF9C}" type="datetimeFigureOut">
              <a:rPr lang="en-US" smtClean="0"/>
              <a:t>5/20/2023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9D5056-13B9-493F-9F5B-BF52AB2154FB}" type="slidenum">
              <a:rPr lang="en-US" smtClean="0"/>
              <a:t>‹#›</a:t>
            </a:fld>
            <a:endParaRPr lang="en-US"/>
          </a:p>
        </p:txBody>
      </p:sp>
    </p:spTree>
    <p:extLst>
      <p:ext uri="{BB962C8B-B14F-4D97-AF65-F5344CB8AC3E}">
        <p14:creationId xmlns:p14="http://schemas.microsoft.com/office/powerpoint/2010/main" val="1028311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9EF76-E8AD-40FF-9E7C-AA31C07EDF9C}" type="datetimeFigureOut">
              <a:rPr lang="en-US" smtClean="0"/>
              <a:t>5/20/2023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9D5056-13B9-493F-9F5B-BF52AB2154FB}" type="slidenum">
              <a:rPr lang="en-US" smtClean="0"/>
              <a:t>‹#›</a:t>
            </a:fld>
            <a:endParaRPr lang="en-US"/>
          </a:p>
        </p:txBody>
      </p:sp>
    </p:spTree>
    <p:extLst>
      <p:ext uri="{BB962C8B-B14F-4D97-AF65-F5344CB8AC3E}">
        <p14:creationId xmlns:p14="http://schemas.microsoft.com/office/powerpoint/2010/main" val="3295111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9EF76-E8AD-40FF-9E7C-AA31C07EDF9C}" type="datetimeFigureOut">
              <a:rPr lang="en-US" smtClean="0"/>
              <a:t>5/20/2023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9D5056-13B9-493F-9F5B-BF52AB2154FB}"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45907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9EF76-E8AD-40FF-9E7C-AA31C07EDF9C}" type="datetimeFigureOut">
              <a:rPr lang="en-US" smtClean="0"/>
              <a:t>5/20/2023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9D5056-13B9-493F-9F5B-BF52AB2154FB}" type="slidenum">
              <a:rPr lang="en-US" smtClean="0"/>
              <a:t>‹#›</a:t>
            </a:fld>
            <a:endParaRPr lang="en-US"/>
          </a:p>
        </p:txBody>
      </p:sp>
    </p:spTree>
    <p:extLst>
      <p:ext uri="{BB962C8B-B14F-4D97-AF65-F5344CB8AC3E}">
        <p14:creationId xmlns:p14="http://schemas.microsoft.com/office/powerpoint/2010/main" val="1612155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E69EF76-E8AD-40FF-9E7C-AA31C07EDF9C}" type="datetimeFigureOut">
              <a:rPr lang="en-US" smtClean="0"/>
              <a:t>5/20/2023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9D5056-13B9-493F-9F5B-BF52AB2154FB}" type="slidenum">
              <a:rPr lang="en-US" smtClean="0"/>
              <a:t>‹#›</a:t>
            </a:fld>
            <a:endParaRPr lang="en-US"/>
          </a:p>
        </p:txBody>
      </p:sp>
    </p:spTree>
    <p:extLst>
      <p:ext uri="{BB962C8B-B14F-4D97-AF65-F5344CB8AC3E}">
        <p14:creationId xmlns:p14="http://schemas.microsoft.com/office/powerpoint/2010/main" val="3349452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E69EF76-E8AD-40FF-9E7C-AA31C07EDF9C}" type="datetimeFigureOut">
              <a:rPr lang="en-US" smtClean="0"/>
              <a:t>5/20/2023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9D5056-13B9-493F-9F5B-BF52AB2154FB}" type="slidenum">
              <a:rPr lang="en-US" smtClean="0"/>
              <a:t>‹#›</a:t>
            </a:fld>
            <a:endParaRPr lang="en-US"/>
          </a:p>
        </p:txBody>
      </p:sp>
    </p:spTree>
    <p:extLst>
      <p:ext uri="{BB962C8B-B14F-4D97-AF65-F5344CB8AC3E}">
        <p14:creationId xmlns:p14="http://schemas.microsoft.com/office/powerpoint/2010/main" val="4152657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69EF76-E8AD-40FF-9E7C-AA31C07EDF9C}" type="datetimeFigureOut">
              <a:rPr lang="en-US" smtClean="0"/>
              <a:t>5/20/2023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9D5056-13B9-493F-9F5B-BF52AB2154FB}" type="slidenum">
              <a:rPr lang="en-US" smtClean="0"/>
              <a:t>‹#›</a:t>
            </a:fld>
            <a:endParaRPr lang="en-US"/>
          </a:p>
        </p:txBody>
      </p:sp>
    </p:spTree>
    <p:extLst>
      <p:ext uri="{BB962C8B-B14F-4D97-AF65-F5344CB8AC3E}">
        <p14:creationId xmlns:p14="http://schemas.microsoft.com/office/powerpoint/2010/main" val="2710786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69EF76-E8AD-40FF-9E7C-AA31C07EDF9C}" type="datetimeFigureOut">
              <a:rPr lang="en-US" smtClean="0"/>
              <a:t>5/20/2023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9D5056-13B9-493F-9F5B-BF52AB2154FB}" type="slidenum">
              <a:rPr lang="en-US" smtClean="0"/>
              <a:t>‹#›</a:t>
            </a:fld>
            <a:endParaRPr lang="en-US"/>
          </a:p>
        </p:txBody>
      </p:sp>
    </p:spTree>
    <p:extLst>
      <p:ext uri="{BB962C8B-B14F-4D97-AF65-F5344CB8AC3E}">
        <p14:creationId xmlns:p14="http://schemas.microsoft.com/office/powerpoint/2010/main" val="2110942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69EF76-E8AD-40FF-9E7C-AA31C07EDF9C}" type="datetimeFigureOut">
              <a:rPr lang="en-US" smtClean="0"/>
              <a:t>5/20/2023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9D5056-13B9-493F-9F5B-BF52AB2154FB}" type="slidenum">
              <a:rPr lang="en-US" smtClean="0"/>
              <a:t>‹#›</a:t>
            </a:fld>
            <a:endParaRPr lang="en-US"/>
          </a:p>
        </p:txBody>
      </p:sp>
    </p:spTree>
    <p:extLst>
      <p:ext uri="{BB962C8B-B14F-4D97-AF65-F5344CB8AC3E}">
        <p14:creationId xmlns:p14="http://schemas.microsoft.com/office/powerpoint/2010/main" val="28785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69EF76-E8AD-40FF-9E7C-AA31C07EDF9C}" type="datetimeFigureOut">
              <a:rPr lang="en-US" smtClean="0"/>
              <a:t>5/20/2023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9D5056-13B9-493F-9F5B-BF52AB2154FB}" type="slidenum">
              <a:rPr lang="en-US" smtClean="0"/>
              <a:t>‹#›</a:t>
            </a:fld>
            <a:endParaRPr lang="en-US"/>
          </a:p>
        </p:txBody>
      </p:sp>
    </p:spTree>
    <p:extLst>
      <p:ext uri="{BB962C8B-B14F-4D97-AF65-F5344CB8AC3E}">
        <p14:creationId xmlns:p14="http://schemas.microsoft.com/office/powerpoint/2010/main" val="1248016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69EF76-E8AD-40FF-9E7C-AA31C07EDF9C}" type="datetimeFigureOut">
              <a:rPr lang="en-US" smtClean="0"/>
              <a:t>5/20/2023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9D5056-13B9-493F-9F5B-BF52AB2154FB}" type="slidenum">
              <a:rPr lang="en-US" smtClean="0"/>
              <a:t>‹#›</a:t>
            </a:fld>
            <a:endParaRPr lang="en-US"/>
          </a:p>
        </p:txBody>
      </p:sp>
    </p:spTree>
    <p:extLst>
      <p:ext uri="{BB962C8B-B14F-4D97-AF65-F5344CB8AC3E}">
        <p14:creationId xmlns:p14="http://schemas.microsoft.com/office/powerpoint/2010/main" val="1266774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69EF76-E8AD-40FF-9E7C-AA31C07EDF9C}" type="datetimeFigureOut">
              <a:rPr lang="en-US" smtClean="0"/>
              <a:t>5/20/2023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9D5056-13B9-493F-9F5B-BF52AB2154FB}" type="slidenum">
              <a:rPr lang="en-US" smtClean="0"/>
              <a:t>‹#›</a:t>
            </a:fld>
            <a:endParaRPr lang="en-US"/>
          </a:p>
        </p:txBody>
      </p:sp>
    </p:spTree>
    <p:extLst>
      <p:ext uri="{BB962C8B-B14F-4D97-AF65-F5344CB8AC3E}">
        <p14:creationId xmlns:p14="http://schemas.microsoft.com/office/powerpoint/2010/main" val="1789976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69EF76-E8AD-40FF-9E7C-AA31C07EDF9C}" type="datetimeFigureOut">
              <a:rPr lang="en-US" smtClean="0"/>
              <a:t>5/20/2023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9D5056-13B9-493F-9F5B-BF52AB2154FB}" type="slidenum">
              <a:rPr lang="en-US" smtClean="0"/>
              <a:t>‹#›</a:t>
            </a:fld>
            <a:endParaRPr lang="en-US"/>
          </a:p>
        </p:txBody>
      </p:sp>
    </p:spTree>
    <p:extLst>
      <p:ext uri="{BB962C8B-B14F-4D97-AF65-F5344CB8AC3E}">
        <p14:creationId xmlns:p14="http://schemas.microsoft.com/office/powerpoint/2010/main" val="328937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69EF76-E8AD-40FF-9E7C-AA31C07EDF9C}" type="datetimeFigureOut">
              <a:rPr lang="en-US" smtClean="0"/>
              <a:t>5/20/2023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9D5056-13B9-493F-9F5B-BF52AB2154FB}" type="slidenum">
              <a:rPr lang="en-US" smtClean="0"/>
              <a:t>‹#›</a:t>
            </a:fld>
            <a:endParaRPr lang="en-US"/>
          </a:p>
        </p:txBody>
      </p:sp>
    </p:spTree>
    <p:extLst>
      <p:ext uri="{BB962C8B-B14F-4D97-AF65-F5344CB8AC3E}">
        <p14:creationId xmlns:p14="http://schemas.microsoft.com/office/powerpoint/2010/main" val="4200244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9EF76-E8AD-40FF-9E7C-AA31C07EDF9C}" type="datetimeFigureOut">
              <a:rPr lang="en-US" smtClean="0"/>
              <a:t>5/20/2023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9D5056-13B9-493F-9F5B-BF52AB2154FB}" type="slidenum">
              <a:rPr lang="en-US" smtClean="0"/>
              <a:t>‹#›</a:t>
            </a:fld>
            <a:endParaRPr lang="en-US"/>
          </a:p>
        </p:txBody>
      </p:sp>
    </p:spTree>
    <p:extLst>
      <p:ext uri="{BB962C8B-B14F-4D97-AF65-F5344CB8AC3E}">
        <p14:creationId xmlns:p14="http://schemas.microsoft.com/office/powerpoint/2010/main" val="4220692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9EF76-E8AD-40FF-9E7C-AA31C07EDF9C}" type="datetimeFigureOut">
              <a:rPr lang="en-US" smtClean="0"/>
              <a:t>5/20/2023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9D5056-13B9-493F-9F5B-BF52AB2154FB}" type="slidenum">
              <a:rPr lang="en-US" smtClean="0"/>
              <a:t>‹#›</a:t>
            </a:fld>
            <a:endParaRPr lang="en-US"/>
          </a:p>
        </p:txBody>
      </p:sp>
    </p:spTree>
    <p:extLst>
      <p:ext uri="{BB962C8B-B14F-4D97-AF65-F5344CB8AC3E}">
        <p14:creationId xmlns:p14="http://schemas.microsoft.com/office/powerpoint/2010/main" val="1870978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E69EF76-E8AD-40FF-9E7C-AA31C07EDF9C}" type="datetimeFigureOut">
              <a:rPr lang="en-US" smtClean="0"/>
              <a:t>5/20/2023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9D5056-13B9-493F-9F5B-BF52AB2154FB}" type="slidenum">
              <a:rPr lang="en-US" smtClean="0"/>
              <a:t>‹#›</a:t>
            </a:fld>
            <a:endParaRPr lang="en-US"/>
          </a:p>
        </p:txBody>
      </p:sp>
    </p:spTree>
    <p:extLst>
      <p:ext uri="{BB962C8B-B14F-4D97-AF65-F5344CB8AC3E}">
        <p14:creationId xmlns:p14="http://schemas.microsoft.com/office/powerpoint/2010/main" val="198397703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931" y="1397115"/>
            <a:ext cx="9905998" cy="1478570"/>
          </a:xfrm>
        </p:spPr>
        <p:txBody>
          <a:bodyPr/>
          <a:lstStyle/>
          <a:p>
            <a:pPr algn="ctr"/>
            <a:r>
              <a:rPr lang="en-US" dirty="0" smtClean="0"/>
              <a:t>11-12. Combinational Logic circuit</a:t>
            </a:r>
            <a:endParaRPr lang="en-US" dirty="0"/>
          </a:p>
        </p:txBody>
      </p:sp>
    </p:spTree>
    <p:extLst>
      <p:ext uri="{BB962C8B-B14F-4D97-AF65-F5344CB8AC3E}">
        <p14:creationId xmlns:p14="http://schemas.microsoft.com/office/powerpoint/2010/main" val="795837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515BD0-759D-477D-90C7-15001229AEDB}"/>
              </a:ext>
            </a:extLst>
          </p:cNvPr>
          <p:cNvSpPr>
            <a:spLocks noGrp="1"/>
          </p:cNvSpPr>
          <p:nvPr>
            <p:ph type="title"/>
          </p:nvPr>
        </p:nvSpPr>
        <p:spPr>
          <a:xfrm>
            <a:off x="869809" y="0"/>
            <a:ext cx="9905998" cy="1478570"/>
          </a:xfrm>
        </p:spPr>
        <p:txBody>
          <a:bodyPr>
            <a:normAutofit/>
          </a:bodyPr>
          <a:lstStyle/>
          <a:p>
            <a:r>
              <a:rPr lang="en-US" dirty="0" smtClean="0"/>
              <a:t>XNOR IC</a:t>
            </a:r>
            <a:endParaRPr lang="en-US" dirty="0"/>
          </a:p>
        </p:txBody>
      </p:sp>
      <p:sp>
        <p:nvSpPr>
          <p:cNvPr id="3" name="TextBox 2">
            <a:extLst>
              <a:ext uri="{FF2B5EF4-FFF2-40B4-BE49-F238E27FC236}">
                <a16:creationId xmlns="" xmlns:a16="http://schemas.microsoft.com/office/drawing/2014/main" id="{88FABAFB-6F33-62F3-129D-A38C414CB70F}"/>
              </a:ext>
            </a:extLst>
          </p:cNvPr>
          <p:cNvSpPr txBox="1"/>
          <p:nvPr/>
        </p:nvSpPr>
        <p:spPr>
          <a:xfrm>
            <a:off x="512762" y="1416999"/>
            <a:ext cx="11163300" cy="954107"/>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smtClean="0"/>
              <a:t>74266 – quad XOR (TTL family)</a:t>
            </a:r>
          </a:p>
          <a:p>
            <a:pPr marL="457200" indent="-457200" algn="just">
              <a:buFont typeface="Arial" panose="020B0604020202020204" pitchFamily="34" charset="0"/>
              <a:buChar char="•"/>
            </a:pPr>
            <a:r>
              <a:rPr lang="en-US" sz="2800" dirty="0" smtClean="0"/>
              <a:t>4077 </a:t>
            </a:r>
            <a:r>
              <a:rPr lang="en-US" sz="2800" dirty="0"/>
              <a:t>– quad XOR </a:t>
            </a:r>
            <a:r>
              <a:rPr lang="en-US" sz="2800" dirty="0" smtClean="0"/>
              <a:t>(CMOS family)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281" y="3364640"/>
            <a:ext cx="6794719" cy="3493360"/>
          </a:xfrm>
          <a:prstGeom prst="rect">
            <a:avLst/>
          </a:prstGeom>
        </p:spPr>
      </p:pic>
    </p:spTree>
    <p:extLst>
      <p:ext uri="{BB962C8B-B14F-4D97-AF65-F5344CB8AC3E}">
        <p14:creationId xmlns:p14="http://schemas.microsoft.com/office/powerpoint/2010/main" val="1842295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F8515BD0-759D-477D-90C7-15001229AEDB}"/>
              </a:ext>
            </a:extLst>
          </p:cNvPr>
          <p:cNvSpPr txBox="1">
            <a:spLocks/>
          </p:cNvSpPr>
          <p:nvPr/>
        </p:nvSpPr>
        <p:spPr>
          <a:xfrm>
            <a:off x="943825" y="-9094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smtClean="0"/>
              <a:t>Output waveform of </a:t>
            </a:r>
            <a:r>
              <a:rPr lang="en-US" dirty="0" err="1" smtClean="0"/>
              <a:t>xor</a:t>
            </a:r>
            <a:r>
              <a:rPr lang="en-US" dirty="0" smtClean="0"/>
              <a:t> gate</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3824" t="7261" r="15735" b="11155"/>
          <a:stretch/>
        </p:blipFill>
        <p:spPr>
          <a:xfrm rot="16200000">
            <a:off x="3242864" y="-44545"/>
            <a:ext cx="5012175" cy="7876514"/>
          </a:xfrm>
          <a:prstGeom prst="rect">
            <a:avLst/>
          </a:prstGeom>
        </p:spPr>
      </p:pic>
    </p:spTree>
    <p:extLst>
      <p:ext uri="{BB962C8B-B14F-4D97-AF65-F5344CB8AC3E}">
        <p14:creationId xmlns:p14="http://schemas.microsoft.com/office/powerpoint/2010/main" val="1339624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F8515BD0-759D-477D-90C7-15001229AEDB}"/>
              </a:ext>
            </a:extLst>
          </p:cNvPr>
          <p:cNvSpPr txBox="1">
            <a:spLocks/>
          </p:cNvSpPr>
          <p:nvPr/>
        </p:nvSpPr>
        <p:spPr>
          <a:xfrm>
            <a:off x="1143001" y="216873"/>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smtClean="0"/>
              <a:t>Circuit for detecting equality of two two-bit binary numbers</a:t>
            </a:r>
            <a:endParaRPr lang="en-US" dirty="0"/>
          </a:p>
        </p:txBody>
      </p:sp>
      <p:sp>
        <p:nvSpPr>
          <p:cNvPr id="3" name="TextBox 2"/>
          <p:cNvSpPr txBox="1"/>
          <p:nvPr/>
        </p:nvSpPr>
        <p:spPr>
          <a:xfrm>
            <a:off x="1041149" y="2236206"/>
            <a:ext cx="10411485" cy="1815882"/>
          </a:xfrm>
          <a:prstGeom prst="rect">
            <a:avLst/>
          </a:prstGeom>
          <a:noFill/>
        </p:spPr>
        <p:txBody>
          <a:bodyPr wrap="square" rtlCol="0">
            <a:spAutoFit/>
          </a:bodyPr>
          <a:lstStyle/>
          <a:p>
            <a:pPr algn="just"/>
            <a:r>
              <a:rPr lang="en-US" sz="2800" dirty="0" smtClean="0"/>
              <a:t>If x1x0 represents a two-bit binary number and y1y0 represents another two-bit binary number then design a logic circuit using x1, x0, y1, y0 inputs whose output will be HIGH only when the two (two set of) binary numbers </a:t>
            </a:r>
            <a:r>
              <a:rPr lang="en-US" sz="2800" dirty="0"/>
              <a:t>x1x0 </a:t>
            </a:r>
            <a:r>
              <a:rPr lang="en-US" sz="2800" dirty="0" smtClean="0"/>
              <a:t>and </a:t>
            </a:r>
            <a:r>
              <a:rPr lang="en-US" sz="2800" dirty="0"/>
              <a:t>y1, y0 </a:t>
            </a:r>
            <a:r>
              <a:rPr lang="en-US" sz="2800" dirty="0" smtClean="0"/>
              <a:t>are equal. </a:t>
            </a:r>
            <a:endParaRPr lang="en-US" sz="2800" dirty="0"/>
          </a:p>
        </p:txBody>
      </p:sp>
    </p:spTree>
    <p:extLst>
      <p:ext uri="{BB962C8B-B14F-4D97-AF65-F5344CB8AC3E}">
        <p14:creationId xmlns:p14="http://schemas.microsoft.com/office/powerpoint/2010/main" val="2535261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32282712"/>
              </p:ext>
            </p:extLst>
          </p:nvPr>
        </p:nvGraphicFramePr>
        <p:xfrm>
          <a:off x="2104427" y="212672"/>
          <a:ext cx="8128000" cy="6304280"/>
        </p:xfrm>
        <a:graphic>
          <a:graphicData uri="http://schemas.openxmlformats.org/drawingml/2006/table">
            <a:tbl>
              <a:tblPr firstRow="1" bandRow="1">
                <a:tableStyleId>{5C22544A-7EE6-4342-B048-85BDC9FD1C3A}</a:tableStyleId>
              </a:tblPr>
              <a:tblGrid>
                <a:gridCol w="1625600"/>
                <a:gridCol w="1625600"/>
                <a:gridCol w="1625600"/>
                <a:gridCol w="1625600"/>
                <a:gridCol w="1625600"/>
              </a:tblGrid>
              <a:tr h="370840">
                <a:tc>
                  <a:txBody>
                    <a:bodyPr/>
                    <a:lstStyle/>
                    <a:p>
                      <a:r>
                        <a:rPr lang="en-US" dirty="0" smtClean="0"/>
                        <a:t>x1</a:t>
                      </a:r>
                      <a:endParaRPr lang="en-US" dirty="0"/>
                    </a:p>
                  </a:txBody>
                  <a:tcPr/>
                </a:tc>
                <a:tc>
                  <a:txBody>
                    <a:bodyPr/>
                    <a:lstStyle/>
                    <a:p>
                      <a:r>
                        <a:rPr lang="en-US" dirty="0" smtClean="0"/>
                        <a:t>x0</a:t>
                      </a:r>
                      <a:endParaRPr lang="en-US" dirty="0"/>
                    </a:p>
                  </a:txBody>
                  <a:tcPr/>
                </a:tc>
                <a:tc>
                  <a:txBody>
                    <a:bodyPr/>
                    <a:lstStyle/>
                    <a:p>
                      <a:r>
                        <a:rPr lang="en-US" dirty="0" smtClean="0"/>
                        <a:t>y1</a:t>
                      </a:r>
                      <a:endParaRPr lang="en-US" dirty="0"/>
                    </a:p>
                  </a:txBody>
                  <a:tcPr/>
                </a:tc>
                <a:tc>
                  <a:txBody>
                    <a:bodyPr/>
                    <a:lstStyle/>
                    <a:p>
                      <a:r>
                        <a:rPr lang="en-US" dirty="0" smtClean="0"/>
                        <a:t>y0</a:t>
                      </a:r>
                      <a:endParaRPr lang="en-US" dirty="0"/>
                    </a:p>
                  </a:txBody>
                  <a:tcPr/>
                </a:tc>
                <a:tc>
                  <a:txBody>
                    <a:bodyPr/>
                    <a:lstStyle/>
                    <a:p>
                      <a:r>
                        <a:rPr lang="en-US" dirty="0" smtClean="0"/>
                        <a:t>z</a:t>
                      </a:r>
                      <a:endParaRPr lang="en-US" dirty="0"/>
                    </a:p>
                  </a:txBody>
                  <a:tcPr/>
                </a:tc>
              </a:tr>
              <a:tr h="370840">
                <a:tc>
                  <a:txBody>
                    <a:bodyPr/>
                    <a:lstStyle/>
                    <a:p>
                      <a:r>
                        <a:rPr lang="en-US" dirty="0" smtClean="0">
                          <a:solidFill>
                            <a:srgbClr val="FF0000"/>
                          </a:solidFill>
                        </a:rPr>
                        <a:t>0</a:t>
                      </a:r>
                      <a:endParaRPr lang="en-US" dirty="0">
                        <a:solidFill>
                          <a:srgbClr val="FF0000"/>
                        </a:solidFill>
                      </a:endParaRPr>
                    </a:p>
                  </a:txBody>
                  <a:tcPr/>
                </a:tc>
                <a:tc>
                  <a:txBody>
                    <a:bodyPr/>
                    <a:lstStyle/>
                    <a:p>
                      <a:r>
                        <a:rPr lang="en-US" dirty="0" smtClean="0">
                          <a:solidFill>
                            <a:srgbClr val="FF0000"/>
                          </a:solidFill>
                        </a:rPr>
                        <a:t>0</a:t>
                      </a:r>
                      <a:endParaRPr lang="en-US" dirty="0">
                        <a:solidFill>
                          <a:srgbClr val="FF0000"/>
                        </a:solidFill>
                      </a:endParaRPr>
                    </a:p>
                  </a:txBody>
                  <a:tcPr/>
                </a:tc>
                <a:tc>
                  <a:txBody>
                    <a:bodyPr/>
                    <a:lstStyle/>
                    <a:p>
                      <a:r>
                        <a:rPr lang="en-US" dirty="0" smtClean="0">
                          <a:solidFill>
                            <a:srgbClr val="FF0000"/>
                          </a:solidFill>
                        </a:rPr>
                        <a:t>0</a:t>
                      </a:r>
                      <a:endParaRPr lang="en-US" dirty="0">
                        <a:solidFill>
                          <a:srgbClr val="FF0000"/>
                        </a:solidFill>
                      </a:endParaRPr>
                    </a:p>
                  </a:txBody>
                  <a:tcPr/>
                </a:tc>
                <a:tc>
                  <a:txBody>
                    <a:bodyPr/>
                    <a:lstStyle/>
                    <a:p>
                      <a:r>
                        <a:rPr lang="en-US" dirty="0" smtClean="0">
                          <a:solidFill>
                            <a:srgbClr val="FF0000"/>
                          </a:solidFill>
                        </a:rPr>
                        <a:t>0</a:t>
                      </a:r>
                      <a:endParaRPr lang="en-US" dirty="0">
                        <a:solidFill>
                          <a:srgbClr val="FF0000"/>
                        </a:solidFill>
                      </a:endParaRPr>
                    </a:p>
                  </a:txBody>
                  <a:tcPr/>
                </a:tc>
                <a:tc>
                  <a:txBody>
                    <a:bodyPr/>
                    <a:lstStyle/>
                    <a:p>
                      <a:r>
                        <a:rPr lang="en-US" dirty="0" smtClean="0">
                          <a:solidFill>
                            <a:srgbClr val="FF0000"/>
                          </a:solidFill>
                        </a:rPr>
                        <a:t>1</a:t>
                      </a:r>
                      <a:endParaRPr lang="en-US" dirty="0">
                        <a:solidFill>
                          <a:srgbClr val="FF0000"/>
                        </a:solidFill>
                      </a:endParaRPr>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solidFill>
                            <a:srgbClr val="FF0000"/>
                          </a:solidFill>
                        </a:rPr>
                        <a:t>0</a:t>
                      </a:r>
                      <a:endParaRPr lang="en-US" dirty="0">
                        <a:solidFill>
                          <a:srgbClr val="FF0000"/>
                        </a:solidFill>
                      </a:endParaRPr>
                    </a:p>
                  </a:txBody>
                  <a:tcPr/>
                </a:tc>
                <a:tc>
                  <a:txBody>
                    <a:bodyPr/>
                    <a:lstStyle/>
                    <a:p>
                      <a:r>
                        <a:rPr lang="en-US" dirty="0" smtClean="0">
                          <a:solidFill>
                            <a:srgbClr val="FF0000"/>
                          </a:solidFill>
                        </a:rPr>
                        <a:t>1</a:t>
                      </a:r>
                      <a:endParaRPr lang="en-US" dirty="0">
                        <a:solidFill>
                          <a:srgbClr val="FF0000"/>
                        </a:solidFill>
                      </a:endParaRPr>
                    </a:p>
                  </a:txBody>
                  <a:tcPr/>
                </a:tc>
                <a:tc>
                  <a:txBody>
                    <a:bodyPr/>
                    <a:lstStyle/>
                    <a:p>
                      <a:r>
                        <a:rPr lang="en-US" dirty="0" smtClean="0">
                          <a:solidFill>
                            <a:srgbClr val="FF0000"/>
                          </a:solidFill>
                        </a:rPr>
                        <a:t>0</a:t>
                      </a:r>
                      <a:endParaRPr lang="en-US" dirty="0">
                        <a:solidFill>
                          <a:srgbClr val="FF0000"/>
                        </a:solidFill>
                      </a:endParaRPr>
                    </a:p>
                  </a:txBody>
                  <a:tcPr/>
                </a:tc>
                <a:tc>
                  <a:txBody>
                    <a:bodyPr/>
                    <a:lstStyle/>
                    <a:p>
                      <a:r>
                        <a:rPr lang="en-US" dirty="0" smtClean="0">
                          <a:solidFill>
                            <a:srgbClr val="FF0000"/>
                          </a:solidFill>
                        </a:rPr>
                        <a:t>1</a:t>
                      </a:r>
                      <a:endParaRPr lang="en-US" dirty="0">
                        <a:solidFill>
                          <a:srgbClr val="FF0000"/>
                        </a:solidFill>
                      </a:endParaRPr>
                    </a:p>
                  </a:txBody>
                  <a:tcPr/>
                </a:tc>
                <a:tc>
                  <a:txBody>
                    <a:bodyPr/>
                    <a:lstStyle/>
                    <a:p>
                      <a:r>
                        <a:rPr lang="en-US" dirty="0" smtClean="0">
                          <a:solidFill>
                            <a:srgbClr val="FF0000"/>
                          </a:solidFill>
                        </a:rPr>
                        <a:t>1</a:t>
                      </a:r>
                      <a:endParaRPr lang="en-US" dirty="0">
                        <a:solidFill>
                          <a:srgbClr val="FF0000"/>
                        </a:solidFill>
                      </a:endParaRPr>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solidFill>
                            <a:srgbClr val="FF0000"/>
                          </a:solidFill>
                        </a:rPr>
                        <a:t>1</a:t>
                      </a:r>
                      <a:endParaRPr lang="en-US" dirty="0">
                        <a:solidFill>
                          <a:srgbClr val="FF0000"/>
                        </a:solidFill>
                      </a:endParaRPr>
                    </a:p>
                  </a:txBody>
                  <a:tcPr/>
                </a:tc>
                <a:tc>
                  <a:txBody>
                    <a:bodyPr/>
                    <a:lstStyle/>
                    <a:p>
                      <a:r>
                        <a:rPr lang="en-US" dirty="0" smtClean="0">
                          <a:solidFill>
                            <a:srgbClr val="FF0000"/>
                          </a:solidFill>
                        </a:rPr>
                        <a:t>0</a:t>
                      </a:r>
                      <a:endParaRPr lang="en-US" dirty="0">
                        <a:solidFill>
                          <a:srgbClr val="FF0000"/>
                        </a:solidFill>
                      </a:endParaRPr>
                    </a:p>
                  </a:txBody>
                  <a:tcPr/>
                </a:tc>
                <a:tc>
                  <a:txBody>
                    <a:bodyPr/>
                    <a:lstStyle/>
                    <a:p>
                      <a:r>
                        <a:rPr lang="en-US" dirty="0" smtClean="0">
                          <a:solidFill>
                            <a:srgbClr val="FF0000"/>
                          </a:solidFill>
                        </a:rPr>
                        <a:t>1</a:t>
                      </a:r>
                      <a:endParaRPr lang="en-US" dirty="0">
                        <a:solidFill>
                          <a:srgbClr val="FF0000"/>
                        </a:solidFill>
                      </a:endParaRPr>
                    </a:p>
                  </a:txBody>
                  <a:tcPr/>
                </a:tc>
                <a:tc>
                  <a:txBody>
                    <a:bodyPr/>
                    <a:lstStyle/>
                    <a:p>
                      <a:r>
                        <a:rPr lang="en-US" dirty="0" smtClean="0">
                          <a:solidFill>
                            <a:srgbClr val="FF0000"/>
                          </a:solidFill>
                        </a:rPr>
                        <a:t>0</a:t>
                      </a:r>
                      <a:endParaRPr lang="en-US" dirty="0">
                        <a:solidFill>
                          <a:srgbClr val="FF0000"/>
                        </a:solidFill>
                      </a:endParaRPr>
                    </a:p>
                  </a:txBody>
                  <a:tcPr/>
                </a:tc>
                <a:tc>
                  <a:txBody>
                    <a:bodyPr/>
                    <a:lstStyle/>
                    <a:p>
                      <a:r>
                        <a:rPr lang="en-US" dirty="0" smtClean="0">
                          <a:solidFill>
                            <a:srgbClr val="FF0000"/>
                          </a:solidFill>
                        </a:rPr>
                        <a:t>1</a:t>
                      </a:r>
                      <a:endParaRPr lang="en-US" dirty="0">
                        <a:solidFill>
                          <a:srgbClr val="FF0000"/>
                        </a:solidFill>
                      </a:endParaRPr>
                    </a:p>
                  </a:txBody>
                  <a:tcPr/>
                </a:tc>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solidFill>
                            <a:srgbClr val="FF0000"/>
                          </a:solidFill>
                        </a:rPr>
                        <a:t>1</a:t>
                      </a:r>
                      <a:endParaRPr lang="en-US" dirty="0">
                        <a:solidFill>
                          <a:srgbClr val="FF0000"/>
                        </a:solidFill>
                      </a:endParaRPr>
                    </a:p>
                  </a:txBody>
                  <a:tcPr/>
                </a:tc>
                <a:tc>
                  <a:txBody>
                    <a:bodyPr/>
                    <a:lstStyle/>
                    <a:p>
                      <a:r>
                        <a:rPr lang="en-US" dirty="0" smtClean="0">
                          <a:solidFill>
                            <a:srgbClr val="FF0000"/>
                          </a:solidFill>
                        </a:rPr>
                        <a:t>1</a:t>
                      </a:r>
                      <a:endParaRPr lang="en-US" dirty="0">
                        <a:solidFill>
                          <a:srgbClr val="FF0000"/>
                        </a:solidFill>
                      </a:endParaRPr>
                    </a:p>
                  </a:txBody>
                  <a:tcPr/>
                </a:tc>
                <a:tc>
                  <a:txBody>
                    <a:bodyPr/>
                    <a:lstStyle/>
                    <a:p>
                      <a:r>
                        <a:rPr lang="en-US" dirty="0" smtClean="0">
                          <a:solidFill>
                            <a:srgbClr val="FF0000"/>
                          </a:solidFill>
                        </a:rPr>
                        <a:t>1</a:t>
                      </a:r>
                      <a:endParaRPr lang="en-US" dirty="0">
                        <a:solidFill>
                          <a:srgbClr val="FF0000"/>
                        </a:solidFill>
                      </a:endParaRPr>
                    </a:p>
                  </a:txBody>
                  <a:tcPr/>
                </a:tc>
                <a:tc>
                  <a:txBody>
                    <a:bodyPr/>
                    <a:lstStyle/>
                    <a:p>
                      <a:r>
                        <a:rPr lang="en-US" dirty="0" smtClean="0">
                          <a:solidFill>
                            <a:srgbClr val="FF0000"/>
                          </a:solidFill>
                        </a:rPr>
                        <a:t>1</a:t>
                      </a:r>
                      <a:endParaRPr lang="en-US" dirty="0">
                        <a:solidFill>
                          <a:srgbClr val="FF0000"/>
                        </a:solidFill>
                      </a:endParaRPr>
                    </a:p>
                  </a:txBody>
                  <a:tcPr/>
                </a:tc>
                <a:tc>
                  <a:txBody>
                    <a:bodyPr/>
                    <a:lstStyle/>
                    <a:p>
                      <a:r>
                        <a:rPr lang="en-US" dirty="0" smtClean="0">
                          <a:solidFill>
                            <a:srgbClr val="FF0000"/>
                          </a:solidFill>
                        </a:rPr>
                        <a:t>1</a:t>
                      </a:r>
                      <a:endParaRPr lang="en-US" dirty="0">
                        <a:solidFill>
                          <a:srgbClr val="FF0000"/>
                        </a:solidFill>
                      </a:endParaRPr>
                    </a:p>
                  </a:txBody>
                  <a:tcPr/>
                </a:tc>
              </a:tr>
            </a:tbl>
          </a:graphicData>
        </a:graphic>
      </p:graphicFrame>
    </p:spTree>
    <p:extLst>
      <p:ext uri="{BB962C8B-B14F-4D97-AF65-F5344CB8AC3E}">
        <p14:creationId xmlns:p14="http://schemas.microsoft.com/office/powerpoint/2010/main" val="4163905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F8515BD0-759D-477D-90C7-15001229AEDB}"/>
              </a:ext>
            </a:extLst>
          </p:cNvPr>
          <p:cNvSpPr txBox="1">
            <a:spLocks/>
          </p:cNvSpPr>
          <p:nvPr/>
        </p:nvSpPr>
        <p:spPr>
          <a:xfrm>
            <a:off x="1143001" y="216873"/>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smtClean="0"/>
              <a:t>Circuit for detecting equality of two two-bit binary numbers</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2839" t="25215" r="4092" b="31353"/>
          <a:stretch/>
        </p:blipFill>
        <p:spPr>
          <a:xfrm>
            <a:off x="717488" y="1695443"/>
            <a:ext cx="10925268" cy="4284163"/>
          </a:xfrm>
          <a:prstGeom prst="rect">
            <a:avLst/>
          </a:prstGeom>
        </p:spPr>
      </p:pic>
    </p:spTree>
    <p:extLst>
      <p:ext uri="{BB962C8B-B14F-4D97-AF65-F5344CB8AC3E}">
        <p14:creationId xmlns:p14="http://schemas.microsoft.com/office/powerpoint/2010/main" val="3855651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643" y="1564930"/>
            <a:ext cx="9905998" cy="1478570"/>
          </a:xfrm>
        </p:spPr>
        <p:txBody>
          <a:bodyPr/>
          <a:lstStyle/>
          <a:p>
            <a:pPr algn="ctr"/>
            <a:r>
              <a:rPr lang="en-US" dirty="0" smtClean="0"/>
              <a:t>Parity generator and checker </a:t>
            </a:r>
            <a:endParaRPr lang="en-US" dirty="0"/>
          </a:p>
        </p:txBody>
      </p:sp>
    </p:spTree>
    <p:extLst>
      <p:ext uri="{BB962C8B-B14F-4D97-AF65-F5344CB8AC3E}">
        <p14:creationId xmlns:p14="http://schemas.microsoft.com/office/powerpoint/2010/main" val="1559297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515BD0-759D-477D-90C7-15001229AEDB}"/>
              </a:ext>
            </a:extLst>
          </p:cNvPr>
          <p:cNvSpPr>
            <a:spLocks noGrp="1"/>
          </p:cNvSpPr>
          <p:nvPr>
            <p:ph type="title"/>
          </p:nvPr>
        </p:nvSpPr>
        <p:spPr>
          <a:xfrm>
            <a:off x="833595" y="0"/>
            <a:ext cx="9905998" cy="1478570"/>
          </a:xfrm>
        </p:spPr>
        <p:txBody>
          <a:bodyPr/>
          <a:lstStyle/>
          <a:p>
            <a:r>
              <a:rPr lang="en-US" dirty="0" smtClean="0"/>
              <a:t>RECAP lecture 1-2 (3): Even </a:t>
            </a:r>
            <a:r>
              <a:rPr lang="en-US" dirty="0"/>
              <a:t>parity code</a:t>
            </a:r>
          </a:p>
        </p:txBody>
      </p:sp>
      <p:sp>
        <p:nvSpPr>
          <p:cNvPr id="5" name="Rectangle 4"/>
          <p:cNvSpPr/>
          <p:nvPr/>
        </p:nvSpPr>
        <p:spPr>
          <a:xfrm>
            <a:off x="132785" y="2143469"/>
            <a:ext cx="3533868" cy="2677656"/>
          </a:xfrm>
          <a:prstGeom prst="rect">
            <a:avLst/>
          </a:prstGeom>
        </p:spPr>
        <p:txBody>
          <a:bodyPr wrap="square">
            <a:spAutoFit/>
          </a:bodyPr>
          <a:lstStyle/>
          <a:p>
            <a:pPr lvl="0" algn="just" defTabSz="914400"/>
            <a:r>
              <a:rPr lang="en-US" sz="2400" dirty="0">
                <a:cs typeface="Arial" panose="020B0604020202020204" pitchFamily="34" charset="0"/>
              </a:rPr>
              <a:t>The following table shows the </a:t>
            </a:r>
            <a:r>
              <a:rPr lang="en-US" sz="2400" b="1" dirty="0">
                <a:cs typeface="Arial" panose="020B0604020202020204" pitchFamily="34" charset="0"/>
              </a:rPr>
              <a:t>even parity codes</a:t>
            </a:r>
            <a:r>
              <a:rPr lang="en-US" sz="2400" dirty="0">
                <a:cs typeface="Arial" panose="020B0604020202020204" pitchFamily="34" charset="0"/>
              </a:rPr>
              <a:t> corresponding to each 3-bit binary code. Here, the even parity bit is included to the right of LSB of binary code</a:t>
            </a:r>
          </a:p>
        </p:txBody>
      </p:sp>
      <p:grpSp>
        <p:nvGrpSpPr>
          <p:cNvPr id="10" name="Group 9"/>
          <p:cNvGrpSpPr/>
          <p:nvPr/>
        </p:nvGrpSpPr>
        <p:grpSpPr>
          <a:xfrm>
            <a:off x="3862811" y="1040932"/>
            <a:ext cx="8329189" cy="5817068"/>
            <a:chOff x="3862811" y="1040932"/>
            <a:chExt cx="8329189" cy="4973218"/>
          </a:xfrm>
        </p:grpSpPr>
        <p:pic>
          <p:nvPicPr>
            <p:cNvPr id="4" name="Picture 3"/>
            <p:cNvPicPr>
              <a:picLocks noChangeAspect="1"/>
            </p:cNvPicPr>
            <p:nvPr/>
          </p:nvPicPr>
          <p:blipFill rotWithShape="1">
            <a:blip r:embed="rId2"/>
            <a:srcRect l="26856" t="22572" r="24483" b="25775"/>
            <a:stretch/>
          </p:blipFill>
          <p:spPr>
            <a:xfrm>
              <a:off x="3862811" y="1040932"/>
              <a:ext cx="8329189" cy="4973218"/>
            </a:xfrm>
            <a:prstGeom prst="rect">
              <a:avLst/>
            </a:prstGeom>
          </p:spPr>
        </p:pic>
        <p:cxnSp>
          <p:nvCxnSpPr>
            <p:cNvPr id="7" name="Straight Connector 6"/>
            <p:cNvCxnSpPr/>
            <p:nvPr/>
          </p:nvCxnSpPr>
          <p:spPr>
            <a:xfrm flipH="1">
              <a:off x="10538234" y="1575303"/>
              <a:ext cx="18108" cy="4336610"/>
            </a:xfrm>
            <a:prstGeom prst="line">
              <a:avLst/>
            </a:prstGeom>
          </p:spPr>
          <p:style>
            <a:lnRef idx="2">
              <a:schemeClr val="accent3"/>
            </a:lnRef>
            <a:fillRef idx="0">
              <a:schemeClr val="accent3"/>
            </a:fillRef>
            <a:effectRef idx="1">
              <a:schemeClr val="accent3"/>
            </a:effectRef>
            <a:fontRef idx="minor">
              <a:schemeClr val="tx1"/>
            </a:fontRef>
          </p:style>
        </p:cxnSp>
      </p:grpSp>
    </p:spTree>
    <p:extLst>
      <p:ext uri="{BB962C8B-B14F-4D97-AF65-F5344CB8AC3E}">
        <p14:creationId xmlns:p14="http://schemas.microsoft.com/office/powerpoint/2010/main" val="569063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478570"/>
          </a:xfrm>
        </p:spPr>
        <p:txBody>
          <a:bodyPr/>
          <a:lstStyle/>
          <a:p>
            <a:r>
              <a:rPr lang="en-US" dirty="0" smtClean="0"/>
              <a:t>Even parity generator logic circuit</a:t>
            </a:r>
            <a:br>
              <a:rPr lang="en-US" dirty="0" smtClean="0"/>
            </a:br>
            <a:endParaRPr lang="en-US" dirty="0"/>
          </a:p>
        </p:txBody>
      </p:sp>
      <p:grpSp>
        <p:nvGrpSpPr>
          <p:cNvPr id="11" name="Group 10"/>
          <p:cNvGrpSpPr/>
          <p:nvPr/>
        </p:nvGrpSpPr>
        <p:grpSpPr>
          <a:xfrm>
            <a:off x="526089" y="1506606"/>
            <a:ext cx="11139821" cy="4351862"/>
            <a:chOff x="526089" y="1526692"/>
            <a:chExt cx="11139821" cy="4351862"/>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125" t="22178" r="2609" b="29241"/>
            <a:stretch/>
          </p:blipFill>
          <p:spPr>
            <a:xfrm>
              <a:off x="526089" y="1526692"/>
              <a:ext cx="11139821" cy="4351862"/>
            </a:xfrm>
            <a:prstGeom prst="rect">
              <a:avLst/>
            </a:prstGeom>
          </p:spPr>
        </p:pic>
        <p:sp>
          <p:nvSpPr>
            <p:cNvPr id="4" name="TextBox 3"/>
            <p:cNvSpPr txBox="1"/>
            <p:nvPr/>
          </p:nvSpPr>
          <p:spPr>
            <a:xfrm>
              <a:off x="3431263" y="3328576"/>
              <a:ext cx="316871" cy="374047"/>
            </a:xfrm>
            <a:prstGeom prst="rect">
              <a:avLst/>
            </a:prstGeom>
            <a:noFill/>
          </p:spPr>
          <p:txBody>
            <a:bodyPr wrap="square" rtlCol="0">
              <a:spAutoFit/>
            </a:bodyPr>
            <a:lstStyle/>
            <a:p>
              <a:r>
                <a:rPr lang="en-US" dirty="0" smtClean="0">
                  <a:solidFill>
                    <a:srgbClr val="FF0000"/>
                  </a:solidFill>
                </a:rPr>
                <a:t>0</a:t>
              </a:r>
              <a:endParaRPr lang="en-US" dirty="0">
                <a:solidFill>
                  <a:srgbClr val="FF0000"/>
                </a:solidFill>
              </a:endParaRPr>
            </a:p>
          </p:txBody>
        </p:sp>
        <p:sp>
          <p:nvSpPr>
            <p:cNvPr id="5" name="TextBox 4"/>
            <p:cNvSpPr txBox="1"/>
            <p:nvPr/>
          </p:nvSpPr>
          <p:spPr>
            <a:xfrm>
              <a:off x="2759798" y="2231598"/>
              <a:ext cx="316871" cy="374047"/>
            </a:xfrm>
            <a:prstGeom prst="rect">
              <a:avLst/>
            </a:prstGeom>
            <a:noFill/>
          </p:spPr>
          <p:txBody>
            <a:bodyPr wrap="square" rtlCol="0">
              <a:spAutoFit/>
            </a:bodyPr>
            <a:lstStyle/>
            <a:p>
              <a:r>
                <a:rPr lang="en-US" dirty="0" smtClean="0">
                  <a:solidFill>
                    <a:srgbClr val="FF0000"/>
                  </a:solidFill>
                </a:rPr>
                <a:t>0</a:t>
              </a:r>
              <a:endParaRPr lang="en-US" dirty="0">
                <a:solidFill>
                  <a:srgbClr val="FF0000"/>
                </a:solidFill>
              </a:endParaRPr>
            </a:p>
          </p:txBody>
        </p:sp>
        <p:sp>
          <p:nvSpPr>
            <p:cNvPr id="6" name="TextBox 5"/>
            <p:cNvSpPr txBox="1"/>
            <p:nvPr/>
          </p:nvSpPr>
          <p:spPr>
            <a:xfrm>
              <a:off x="3022348" y="2740977"/>
              <a:ext cx="316871" cy="374047"/>
            </a:xfrm>
            <a:prstGeom prst="rect">
              <a:avLst/>
            </a:prstGeom>
            <a:noFill/>
          </p:spPr>
          <p:txBody>
            <a:bodyPr wrap="square" rtlCol="0">
              <a:spAutoFit/>
            </a:bodyPr>
            <a:lstStyle/>
            <a:p>
              <a:r>
                <a:rPr lang="en-US" dirty="0">
                  <a:solidFill>
                    <a:srgbClr val="FF0000"/>
                  </a:solidFill>
                </a:rPr>
                <a:t>1</a:t>
              </a:r>
            </a:p>
          </p:txBody>
        </p:sp>
        <p:sp>
          <p:nvSpPr>
            <p:cNvPr id="7" name="TextBox 6"/>
            <p:cNvSpPr txBox="1"/>
            <p:nvPr/>
          </p:nvSpPr>
          <p:spPr>
            <a:xfrm>
              <a:off x="2759797" y="1789885"/>
              <a:ext cx="316871" cy="374047"/>
            </a:xfrm>
            <a:prstGeom prst="rect">
              <a:avLst/>
            </a:prstGeom>
            <a:noFill/>
          </p:spPr>
          <p:txBody>
            <a:bodyPr wrap="square" rtlCol="0">
              <a:spAutoFit/>
            </a:bodyPr>
            <a:lstStyle/>
            <a:p>
              <a:r>
                <a:rPr lang="en-US" dirty="0">
                  <a:solidFill>
                    <a:srgbClr val="FF0000"/>
                  </a:solidFill>
                </a:rPr>
                <a:t>1</a:t>
              </a:r>
            </a:p>
          </p:txBody>
        </p:sp>
        <p:sp>
          <p:nvSpPr>
            <p:cNvPr id="8" name="TextBox 7"/>
            <p:cNvSpPr txBox="1"/>
            <p:nvPr/>
          </p:nvSpPr>
          <p:spPr>
            <a:xfrm>
              <a:off x="5267607" y="3518209"/>
              <a:ext cx="316871" cy="374047"/>
            </a:xfrm>
            <a:prstGeom prst="rect">
              <a:avLst/>
            </a:prstGeom>
            <a:noFill/>
          </p:spPr>
          <p:txBody>
            <a:bodyPr wrap="square" rtlCol="0">
              <a:spAutoFit/>
            </a:bodyPr>
            <a:lstStyle/>
            <a:p>
              <a:r>
                <a:rPr lang="en-US" dirty="0">
                  <a:solidFill>
                    <a:srgbClr val="FF0000"/>
                  </a:solidFill>
                </a:rPr>
                <a:t>1</a:t>
              </a:r>
            </a:p>
          </p:txBody>
        </p:sp>
        <p:sp>
          <p:nvSpPr>
            <p:cNvPr id="9" name="TextBox 8"/>
            <p:cNvSpPr txBox="1"/>
            <p:nvPr/>
          </p:nvSpPr>
          <p:spPr>
            <a:xfrm>
              <a:off x="4993505" y="2044574"/>
              <a:ext cx="316871" cy="374047"/>
            </a:xfrm>
            <a:prstGeom prst="rect">
              <a:avLst/>
            </a:prstGeom>
            <a:noFill/>
          </p:spPr>
          <p:txBody>
            <a:bodyPr wrap="square" rtlCol="0">
              <a:spAutoFit/>
            </a:bodyPr>
            <a:lstStyle/>
            <a:p>
              <a:r>
                <a:rPr lang="en-US" dirty="0">
                  <a:solidFill>
                    <a:srgbClr val="FF0000"/>
                  </a:solidFill>
                </a:rPr>
                <a:t>1</a:t>
              </a:r>
            </a:p>
          </p:txBody>
        </p:sp>
        <p:sp>
          <p:nvSpPr>
            <p:cNvPr id="10" name="TextBox 9"/>
            <p:cNvSpPr txBox="1"/>
            <p:nvPr/>
          </p:nvSpPr>
          <p:spPr>
            <a:xfrm>
              <a:off x="6651278" y="2553953"/>
              <a:ext cx="316871" cy="374047"/>
            </a:xfrm>
            <a:prstGeom prst="rect">
              <a:avLst/>
            </a:prstGeom>
            <a:noFill/>
          </p:spPr>
          <p:txBody>
            <a:bodyPr wrap="square" rtlCol="0">
              <a:spAutoFit/>
            </a:bodyPr>
            <a:lstStyle/>
            <a:p>
              <a:r>
                <a:rPr lang="en-US" dirty="0" smtClean="0">
                  <a:solidFill>
                    <a:srgbClr val="FF0000"/>
                  </a:solidFill>
                </a:rPr>
                <a:t>0</a:t>
              </a:r>
              <a:endParaRPr lang="en-US" dirty="0">
                <a:solidFill>
                  <a:srgbClr val="FF0000"/>
                </a:solidFill>
              </a:endParaRPr>
            </a:p>
          </p:txBody>
        </p:sp>
      </p:grpSp>
    </p:spTree>
    <p:extLst>
      <p:ext uri="{BB962C8B-B14F-4D97-AF65-F5344CB8AC3E}">
        <p14:creationId xmlns:p14="http://schemas.microsoft.com/office/powerpoint/2010/main" val="2373751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478570"/>
          </a:xfrm>
        </p:spPr>
        <p:txBody>
          <a:bodyPr/>
          <a:lstStyle/>
          <a:p>
            <a:r>
              <a:rPr lang="en-US" dirty="0" smtClean="0"/>
              <a:t>Even parity checker</a:t>
            </a:r>
            <a:endParaRPr lang="en-US" dirty="0"/>
          </a:p>
        </p:txBody>
      </p:sp>
      <p:grpSp>
        <p:nvGrpSpPr>
          <p:cNvPr id="14" name="Group 13"/>
          <p:cNvGrpSpPr/>
          <p:nvPr/>
        </p:nvGrpSpPr>
        <p:grpSpPr>
          <a:xfrm>
            <a:off x="468366" y="1622928"/>
            <a:ext cx="11001770" cy="3929204"/>
            <a:chOff x="468366" y="1622928"/>
            <a:chExt cx="11001770" cy="3929204"/>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343" t="34984" r="7557" b="22112"/>
            <a:stretch/>
          </p:blipFill>
          <p:spPr>
            <a:xfrm>
              <a:off x="468366" y="1622928"/>
              <a:ext cx="11001770" cy="3929204"/>
            </a:xfrm>
            <a:prstGeom prst="rect">
              <a:avLst/>
            </a:prstGeom>
          </p:spPr>
        </p:pic>
        <p:grpSp>
          <p:nvGrpSpPr>
            <p:cNvPr id="13" name="Group 12"/>
            <p:cNvGrpSpPr/>
            <p:nvPr/>
          </p:nvGrpSpPr>
          <p:grpSpPr>
            <a:xfrm>
              <a:off x="2387094" y="1974028"/>
              <a:ext cx="7061704" cy="3184587"/>
              <a:chOff x="2387094" y="1974028"/>
              <a:chExt cx="7061704" cy="3184587"/>
            </a:xfrm>
          </p:grpSpPr>
          <p:sp>
            <p:nvSpPr>
              <p:cNvPr id="4" name="TextBox 3"/>
              <p:cNvSpPr txBox="1"/>
              <p:nvPr/>
            </p:nvSpPr>
            <p:spPr>
              <a:xfrm>
                <a:off x="2669262" y="4789283"/>
                <a:ext cx="506994" cy="369332"/>
              </a:xfrm>
              <a:prstGeom prst="rect">
                <a:avLst/>
              </a:prstGeom>
              <a:noFill/>
            </p:spPr>
            <p:txBody>
              <a:bodyPr wrap="square" rtlCol="0">
                <a:spAutoFit/>
              </a:bodyPr>
              <a:lstStyle/>
              <a:p>
                <a:r>
                  <a:rPr lang="en-US" dirty="0" smtClean="0">
                    <a:solidFill>
                      <a:srgbClr val="FF0000"/>
                    </a:solidFill>
                  </a:rPr>
                  <a:t>0</a:t>
                </a:r>
                <a:endParaRPr lang="en-US" dirty="0">
                  <a:solidFill>
                    <a:srgbClr val="FF0000"/>
                  </a:solidFill>
                </a:endParaRPr>
              </a:p>
            </p:txBody>
          </p:sp>
          <p:sp>
            <p:nvSpPr>
              <p:cNvPr id="5" name="TextBox 4"/>
              <p:cNvSpPr txBox="1"/>
              <p:nvPr/>
            </p:nvSpPr>
            <p:spPr>
              <a:xfrm>
                <a:off x="2669262" y="4092166"/>
                <a:ext cx="506994" cy="369332"/>
              </a:xfrm>
              <a:prstGeom prst="rect">
                <a:avLst/>
              </a:prstGeom>
              <a:noFill/>
            </p:spPr>
            <p:txBody>
              <a:bodyPr wrap="square" rtlCol="0">
                <a:spAutoFit/>
              </a:bodyPr>
              <a:lstStyle/>
              <a:p>
                <a:r>
                  <a:rPr lang="en-US" dirty="0">
                    <a:solidFill>
                      <a:srgbClr val="FF0000"/>
                    </a:solidFill>
                  </a:rPr>
                  <a:t>1</a:t>
                </a:r>
              </a:p>
            </p:txBody>
          </p:sp>
          <p:sp>
            <p:nvSpPr>
              <p:cNvPr id="6" name="TextBox 5"/>
              <p:cNvSpPr txBox="1"/>
              <p:nvPr/>
            </p:nvSpPr>
            <p:spPr>
              <a:xfrm>
                <a:off x="2387094" y="3498855"/>
                <a:ext cx="506994" cy="369332"/>
              </a:xfrm>
              <a:prstGeom prst="rect">
                <a:avLst/>
              </a:prstGeom>
              <a:noFill/>
            </p:spPr>
            <p:txBody>
              <a:bodyPr wrap="square" rtlCol="0">
                <a:spAutoFit/>
              </a:bodyPr>
              <a:lstStyle/>
              <a:p>
                <a:r>
                  <a:rPr lang="en-US" dirty="0">
                    <a:solidFill>
                      <a:srgbClr val="FF0000"/>
                    </a:solidFill>
                  </a:rPr>
                  <a:t>1</a:t>
                </a:r>
              </a:p>
            </p:txBody>
          </p:sp>
          <p:sp>
            <p:nvSpPr>
              <p:cNvPr id="7" name="TextBox 6"/>
              <p:cNvSpPr txBox="1"/>
              <p:nvPr/>
            </p:nvSpPr>
            <p:spPr>
              <a:xfrm>
                <a:off x="2415765" y="2965631"/>
                <a:ext cx="506994" cy="369332"/>
              </a:xfrm>
              <a:prstGeom prst="rect">
                <a:avLst/>
              </a:prstGeom>
              <a:noFill/>
            </p:spPr>
            <p:txBody>
              <a:bodyPr wrap="square" rtlCol="0">
                <a:spAutoFit/>
              </a:bodyPr>
              <a:lstStyle/>
              <a:p>
                <a:r>
                  <a:rPr lang="en-US" dirty="0">
                    <a:solidFill>
                      <a:srgbClr val="FF0000"/>
                    </a:solidFill>
                  </a:rPr>
                  <a:t>1</a:t>
                </a:r>
              </a:p>
            </p:txBody>
          </p:sp>
          <p:sp>
            <p:nvSpPr>
              <p:cNvPr id="8" name="TextBox 7"/>
              <p:cNvSpPr txBox="1"/>
              <p:nvPr/>
            </p:nvSpPr>
            <p:spPr>
              <a:xfrm>
                <a:off x="2387094" y="1974028"/>
                <a:ext cx="506994" cy="369332"/>
              </a:xfrm>
              <a:prstGeom prst="rect">
                <a:avLst/>
              </a:prstGeom>
              <a:noFill/>
            </p:spPr>
            <p:txBody>
              <a:bodyPr wrap="square" rtlCol="0">
                <a:spAutoFit/>
              </a:bodyPr>
              <a:lstStyle/>
              <a:p>
                <a:r>
                  <a:rPr lang="en-US" dirty="0" smtClean="0">
                    <a:solidFill>
                      <a:srgbClr val="FF0000"/>
                    </a:solidFill>
                  </a:rPr>
                  <a:t>0</a:t>
                </a:r>
                <a:endParaRPr lang="en-US" dirty="0">
                  <a:solidFill>
                    <a:srgbClr val="FF0000"/>
                  </a:solidFill>
                </a:endParaRPr>
              </a:p>
            </p:txBody>
          </p:sp>
          <p:sp>
            <p:nvSpPr>
              <p:cNvPr id="9" name="TextBox 8"/>
              <p:cNvSpPr txBox="1"/>
              <p:nvPr/>
            </p:nvSpPr>
            <p:spPr>
              <a:xfrm>
                <a:off x="4460339" y="4092166"/>
                <a:ext cx="506994" cy="369332"/>
              </a:xfrm>
              <a:prstGeom prst="rect">
                <a:avLst/>
              </a:prstGeom>
              <a:noFill/>
            </p:spPr>
            <p:txBody>
              <a:bodyPr wrap="square" rtlCol="0">
                <a:spAutoFit/>
              </a:bodyPr>
              <a:lstStyle/>
              <a:p>
                <a:r>
                  <a:rPr lang="en-US" dirty="0">
                    <a:solidFill>
                      <a:srgbClr val="FF0000"/>
                    </a:solidFill>
                  </a:rPr>
                  <a:t>1</a:t>
                </a:r>
              </a:p>
            </p:txBody>
          </p:sp>
          <p:sp>
            <p:nvSpPr>
              <p:cNvPr id="10" name="TextBox 9"/>
              <p:cNvSpPr txBox="1"/>
              <p:nvPr/>
            </p:nvSpPr>
            <p:spPr>
              <a:xfrm>
                <a:off x="4223439" y="2905541"/>
                <a:ext cx="506994" cy="369332"/>
              </a:xfrm>
              <a:prstGeom prst="rect">
                <a:avLst/>
              </a:prstGeom>
              <a:noFill/>
            </p:spPr>
            <p:txBody>
              <a:bodyPr wrap="square" rtlCol="0">
                <a:spAutoFit/>
              </a:bodyPr>
              <a:lstStyle/>
              <a:p>
                <a:r>
                  <a:rPr lang="en-US" dirty="0" smtClean="0">
                    <a:solidFill>
                      <a:srgbClr val="FF0000"/>
                    </a:solidFill>
                  </a:rPr>
                  <a:t>0</a:t>
                </a:r>
                <a:endParaRPr lang="en-US" dirty="0">
                  <a:solidFill>
                    <a:srgbClr val="FF0000"/>
                  </a:solidFill>
                </a:endParaRPr>
              </a:p>
            </p:txBody>
          </p:sp>
          <p:sp>
            <p:nvSpPr>
              <p:cNvPr id="11" name="TextBox 10"/>
              <p:cNvSpPr txBox="1"/>
              <p:nvPr/>
            </p:nvSpPr>
            <p:spPr>
              <a:xfrm>
                <a:off x="6096000" y="3402864"/>
                <a:ext cx="506994" cy="369332"/>
              </a:xfrm>
              <a:prstGeom prst="rect">
                <a:avLst/>
              </a:prstGeom>
              <a:noFill/>
            </p:spPr>
            <p:txBody>
              <a:bodyPr wrap="square" rtlCol="0">
                <a:spAutoFit/>
              </a:bodyPr>
              <a:lstStyle/>
              <a:p>
                <a:r>
                  <a:rPr lang="en-US" dirty="0">
                    <a:solidFill>
                      <a:srgbClr val="FF0000"/>
                    </a:solidFill>
                  </a:rPr>
                  <a:t>1</a:t>
                </a:r>
              </a:p>
            </p:txBody>
          </p:sp>
          <p:sp>
            <p:nvSpPr>
              <p:cNvPr id="12" name="TextBox 11"/>
              <p:cNvSpPr txBox="1"/>
              <p:nvPr/>
            </p:nvSpPr>
            <p:spPr>
              <a:xfrm>
                <a:off x="8941804" y="2539184"/>
                <a:ext cx="506994" cy="369332"/>
              </a:xfrm>
              <a:prstGeom prst="rect">
                <a:avLst/>
              </a:prstGeom>
              <a:noFill/>
            </p:spPr>
            <p:txBody>
              <a:bodyPr wrap="square" rtlCol="0">
                <a:spAutoFit/>
              </a:bodyPr>
              <a:lstStyle/>
              <a:p>
                <a:r>
                  <a:rPr lang="en-US" dirty="0">
                    <a:solidFill>
                      <a:srgbClr val="FF0000"/>
                    </a:solidFill>
                  </a:rPr>
                  <a:t>1</a:t>
                </a:r>
              </a:p>
            </p:txBody>
          </p:sp>
        </p:grpSp>
      </p:grpSp>
    </p:spTree>
    <p:extLst>
      <p:ext uri="{BB962C8B-B14F-4D97-AF65-F5344CB8AC3E}">
        <p14:creationId xmlns:p14="http://schemas.microsoft.com/office/powerpoint/2010/main" val="2805959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478570"/>
          </a:xfrm>
        </p:spPr>
        <p:txBody>
          <a:bodyPr/>
          <a:lstStyle/>
          <a:p>
            <a:r>
              <a:rPr lang="en-US" dirty="0" smtClean="0"/>
              <a:t>Problem-solution</a:t>
            </a:r>
            <a:endParaRPr lang="en-US" dirty="0"/>
          </a:p>
        </p:txBody>
      </p:sp>
      <p:sp>
        <p:nvSpPr>
          <p:cNvPr id="3" name="Rectangle 2"/>
          <p:cNvSpPr/>
          <p:nvPr/>
        </p:nvSpPr>
        <p:spPr>
          <a:xfrm>
            <a:off x="568859" y="1826598"/>
            <a:ext cx="11054281" cy="4401205"/>
          </a:xfrm>
          <a:prstGeom prst="rect">
            <a:avLst/>
          </a:prstGeom>
        </p:spPr>
        <p:txBody>
          <a:bodyPr wrap="square">
            <a:spAutoFit/>
          </a:bodyPr>
          <a:lstStyle/>
          <a:p>
            <a:pPr algn="just"/>
            <a:r>
              <a:rPr lang="en-US" sz="2800" dirty="0" smtClean="0"/>
              <a:t>Determine the parity generator’s output for each of the following sets of input data D3 D2 D1 D0 (a)0111 (b)1001 (c) 0000 (d)0100.</a:t>
            </a:r>
          </a:p>
          <a:p>
            <a:pPr algn="just"/>
            <a:endParaRPr lang="en-US" sz="2800" dirty="0"/>
          </a:p>
          <a:p>
            <a:pPr marL="514350" indent="-514350" algn="just">
              <a:buAutoNum type="alphaLcPeriod"/>
            </a:pPr>
            <a:r>
              <a:rPr lang="en-US" sz="2800" dirty="0" smtClean="0"/>
              <a:t>1</a:t>
            </a:r>
          </a:p>
          <a:p>
            <a:pPr marL="514350" indent="-514350" algn="just">
              <a:buAutoNum type="alphaLcPeriod"/>
            </a:pPr>
            <a:r>
              <a:rPr lang="en-US" sz="2800" dirty="0" smtClean="0"/>
              <a:t>0</a:t>
            </a:r>
          </a:p>
          <a:p>
            <a:pPr marL="514350" indent="-514350" algn="just">
              <a:buAutoNum type="alphaLcPeriod"/>
            </a:pPr>
            <a:r>
              <a:rPr lang="en-US" sz="2800" dirty="0" smtClean="0"/>
              <a:t>0</a:t>
            </a:r>
          </a:p>
          <a:p>
            <a:pPr marL="514350" indent="-514350" algn="just">
              <a:buAutoNum type="alphaLcPeriod"/>
            </a:pPr>
            <a:r>
              <a:rPr lang="en-US" sz="2800" dirty="0"/>
              <a:t>1</a:t>
            </a:r>
            <a:endParaRPr lang="en-US" sz="2800" dirty="0" smtClean="0"/>
          </a:p>
          <a:p>
            <a:pPr algn="just"/>
            <a:endParaRPr lang="en-US" sz="2800" dirty="0"/>
          </a:p>
          <a:p>
            <a:pPr algn="just"/>
            <a:endParaRPr lang="en-US" sz="2800" dirty="0" smtClean="0"/>
          </a:p>
          <a:p>
            <a:pPr algn="just"/>
            <a:endParaRPr lang="en-US" sz="2800" dirty="0"/>
          </a:p>
        </p:txBody>
      </p:sp>
    </p:spTree>
    <p:extLst>
      <p:ext uri="{BB962C8B-B14F-4D97-AF65-F5344CB8AC3E}">
        <p14:creationId xmlns:p14="http://schemas.microsoft.com/office/powerpoint/2010/main" val="3083093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66256"/>
            <a:ext cx="9905998" cy="1478570"/>
          </a:xfrm>
        </p:spPr>
        <p:txBody>
          <a:bodyPr/>
          <a:lstStyle/>
          <a:p>
            <a:r>
              <a:rPr lang="en-US" dirty="0" smtClean="0"/>
              <a:t>outline</a:t>
            </a:r>
            <a:endParaRPr lang="en-US" dirty="0"/>
          </a:p>
        </p:txBody>
      </p:sp>
      <p:sp>
        <p:nvSpPr>
          <p:cNvPr id="3" name="Content Placeholder 2"/>
          <p:cNvSpPr>
            <a:spLocks noGrp="1"/>
          </p:cNvSpPr>
          <p:nvPr>
            <p:ph idx="1"/>
          </p:nvPr>
        </p:nvSpPr>
        <p:spPr>
          <a:xfrm>
            <a:off x="380245" y="1470889"/>
            <a:ext cx="11633703" cy="3798227"/>
          </a:xfrm>
        </p:spPr>
        <p:txBody>
          <a:bodyPr>
            <a:noAutofit/>
          </a:bodyPr>
          <a:lstStyle/>
          <a:p>
            <a:pPr lvl="0" algn="just"/>
            <a:r>
              <a:rPr lang="en-US" sz="2800" dirty="0" smtClean="0"/>
              <a:t>Combinational </a:t>
            </a:r>
            <a:r>
              <a:rPr lang="en-US" sz="2800" dirty="0"/>
              <a:t>Logic Circuits Design: Designing combinational logic circuits, Exclusive OR and Exclusive NOR circuits, Logic circuits with multiple outputs, designing logic circuits without a truth table, Parity generator and checker circuit, Enable/Disable circuits, Programmable logic devices (PLD), Hardware description languages- HDL, </a:t>
            </a:r>
            <a:r>
              <a:rPr lang="en-US" sz="2800" dirty="0" smtClean="0"/>
              <a:t>VHDL.</a:t>
            </a:r>
            <a:endParaRPr lang="en-US" sz="2800" dirty="0"/>
          </a:p>
        </p:txBody>
      </p:sp>
    </p:spTree>
    <p:extLst>
      <p:ext uri="{BB962C8B-B14F-4D97-AF65-F5344CB8AC3E}">
        <p14:creationId xmlns:p14="http://schemas.microsoft.com/office/powerpoint/2010/main" val="1987150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1" y="0"/>
            <a:ext cx="9905998" cy="1478570"/>
          </a:xfrm>
        </p:spPr>
        <p:txBody>
          <a:bodyPr/>
          <a:lstStyle/>
          <a:p>
            <a:r>
              <a:rPr lang="en-US" dirty="0" smtClean="0"/>
              <a:t>Problem-solution</a:t>
            </a:r>
            <a:endParaRPr lang="en-US" dirty="0"/>
          </a:p>
        </p:txBody>
      </p:sp>
      <p:sp>
        <p:nvSpPr>
          <p:cNvPr id="3" name="Rectangle 2"/>
          <p:cNvSpPr/>
          <p:nvPr/>
        </p:nvSpPr>
        <p:spPr>
          <a:xfrm>
            <a:off x="568859" y="1826598"/>
            <a:ext cx="11054281" cy="3108543"/>
          </a:xfrm>
          <a:prstGeom prst="rect">
            <a:avLst/>
          </a:prstGeom>
        </p:spPr>
        <p:txBody>
          <a:bodyPr wrap="square">
            <a:spAutoFit/>
          </a:bodyPr>
          <a:lstStyle/>
          <a:p>
            <a:pPr algn="just"/>
            <a:r>
              <a:rPr lang="en-US" sz="2800" dirty="0" smtClean="0"/>
              <a:t>Determine the parity checker’s output for the following sets of data P D3 D2 D1 D0 (a)01010 (b)11110 (c) 11111 (d)10000.</a:t>
            </a:r>
          </a:p>
          <a:p>
            <a:pPr algn="just"/>
            <a:endParaRPr lang="en-US" sz="2800" dirty="0"/>
          </a:p>
          <a:p>
            <a:pPr marL="514350" indent="-514350" algn="just">
              <a:buAutoNum type="alphaLcPeriod"/>
            </a:pPr>
            <a:r>
              <a:rPr lang="en-US" sz="2800" dirty="0" smtClean="0"/>
              <a:t>0</a:t>
            </a:r>
          </a:p>
          <a:p>
            <a:pPr marL="514350" indent="-514350" algn="just">
              <a:buAutoNum type="alphaLcPeriod"/>
            </a:pPr>
            <a:r>
              <a:rPr lang="en-US" sz="2800" dirty="0" smtClean="0"/>
              <a:t>0</a:t>
            </a:r>
          </a:p>
          <a:p>
            <a:pPr marL="514350" indent="-514350" algn="just">
              <a:buAutoNum type="alphaLcPeriod"/>
            </a:pPr>
            <a:r>
              <a:rPr lang="en-US" sz="2800" dirty="0" smtClean="0"/>
              <a:t>1</a:t>
            </a:r>
          </a:p>
          <a:p>
            <a:pPr marL="514350" indent="-514350" algn="just">
              <a:buAutoNum type="alphaLcPeriod"/>
            </a:pPr>
            <a:r>
              <a:rPr lang="en-US" sz="2800" dirty="0"/>
              <a:t>1</a:t>
            </a:r>
          </a:p>
        </p:txBody>
      </p:sp>
    </p:spTree>
    <p:extLst>
      <p:ext uri="{BB962C8B-B14F-4D97-AF65-F5344CB8AC3E}">
        <p14:creationId xmlns:p14="http://schemas.microsoft.com/office/powerpoint/2010/main" val="1607076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372" y="1812374"/>
            <a:ext cx="9905998" cy="1478570"/>
          </a:xfrm>
        </p:spPr>
        <p:txBody>
          <a:bodyPr/>
          <a:lstStyle/>
          <a:p>
            <a:pPr algn="ctr"/>
            <a:r>
              <a:rPr lang="en-US" dirty="0" smtClean="0"/>
              <a:t>Enable/disable circuits</a:t>
            </a:r>
            <a:endParaRPr lang="en-US" dirty="0"/>
          </a:p>
        </p:txBody>
      </p:sp>
    </p:spTree>
    <p:extLst>
      <p:ext uri="{BB962C8B-B14F-4D97-AF65-F5344CB8AC3E}">
        <p14:creationId xmlns:p14="http://schemas.microsoft.com/office/powerpoint/2010/main" val="1719186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7776" y="0"/>
            <a:ext cx="9905998" cy="1478570"/>
          </a:xfrm>
        </p:spPr>
        <p:txBody>
          <a:bodyPr/>
          <a:lstStyle/>
          <a:p>
            <a:r>
              <a:rPr lang="en-US" dirty="0"/>
              <a:t>Enable/disable circuits</a:t>
            </a:r>
          </a:p>
        </p:txBody>
      </p:sp>
      <p:sp>
        <p:nvSpPr>
          <p:cNvPr id="3" name="TextBox 2">
            <a:extLst>
              <a:ext uri="{FF2B5EF4-FFF2-40B4-BE49-F238E27FC236}">
                <a16:creationId xmlns="" xmlns:a16="http://schemas.microsoft.com/office/drawing/2014/main" id="{4B558068-FB81-95BB-75D3-8BB97D5E0F8C}"/>
              </a:ext>
            </a:extLst>
          </p:cNvPr>
          <p:cNvSpPr txBox="1"/>
          <p:nvPr/>
        </p:nvSpPr>
        <p:spPr>
          <a:xfrm>
            <a:off x="704850" y="1638300"/>
            <a:ext cx="10991850" cy="1815882"/>
          </a:xfrm>
          <a:prstGeom prst="rect">
            <a:avLst/>
          </a:prstGeom>
          <a:noFill/>
        </p:spPr>
        <p:txBody>
          <a:bodyPr wrap="square" rtlCol="0">
            <a:spAutoFit/>
          </a:bodyPr>
          <a:lstStyle/>
          <a:p>
            <a:pPr algn="just"/>
            <a:r>
              <a:rPr lang="en-US" sz="2800" dirty="0" smtClean="0"/>
              <a:t>Following figure shows logic gates, where one input is logic signal/input and another input is </a:t>
            </a:r>
            <a:r>
              <a:rPr lang="en-US" sz="2800" u="sng" dirty="0" smtClean="0"/>
              <a:t>control signal/input. </a:t>
            </a:r>
            <a:r>
              <a:rPr lang="en-US" sz="2800" dirty="0" smtClean="0"/>
              <a:t>Control input is determine whether the input signal is enabled to reach the output or disabled from reaching the output. </a:t>
            </a:r>
            <a:endParaRPr lang="en-US" sz="2800" dirty="0"/>
          </a:p>
        </p:txBody>
      </p:sp>
    </p:spTree>
    <p:extLst>
      <p:ext uri="{BB962C8B-B14F-4D97-AF65-F5344CB8AC3E}">
        <p14:creationId xmlns:p14="http://schemas.microsoft.com/office/powerpoint/2010/main" val="850901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446" y="-69615"/>
            <a:ext cx="9905998" cy="1478570"/>
          </a:xfrm>
        </p:spPr>
        <p:txBody>
          <a:bodyPr/>
          <a:lstStyle/>
          <a:p>
            <a:endParaRPr lang="en-US" dirty="0"/>
          </a:p>
        </p:txBody>
      </p:sp>
      <p:grpSp>
        <p:nvGrpSpPr>
          <p:cNvPr id="4" name="Group 3"/>
          <p:cNvGrpSpPr/>
          <p:nvPr/>
        </p:nvGrpSpPr>
        <p:grpSpPr>
          <a:xfrm>
            <a:off x="679010" y="49668"/>
            <a:ext cx="10978836" cy="6808332"/>
            <a:chOff x="679010" y="49668"/>
            <a:chExt cx="10978836" cy="6808332"/>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4351" t="18351" r="11687" b="6138"/>
            <a:stretch/>
          </p:blipFill>
          <p:spPr>
            <a:xfrm rot="16200000">
              <a:off x="2764262" y="-2035584"/>
              <a:ext cx="6808332" cy="10978836"/>
            </a:xfrm>
            <a:prstGeom prst="rect">
              <a:avLst/>
            </a:prstGeom>
          </p:spPr>
        </p:pic>
        <p:cxnSp>
          <p:nvCxnSpPr>
            <p:cNvPr id="5" name="Straight Connector 4"/>
            <p:cNvCxnSpPr/>
            <p:nvPr/>
          </p:nvCxnSpPr>
          <p:spPr>
            <a:xfrm flipH="1">
              <a:off x="1756373" y="1638677"/>
              <a:ext cx="516047" cy="72429"/>
            </a:xfrm>
            <a:prstGeom prst="line">
              <a:avLst/>
            </a:prstGeom>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084437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446" y="-69615"/>
            <a:ext cx="9905998" cy="1478570"/>
          </a:xfrm>
        </p:spPr>
        <p:txBody>
          <a:bodyPr/>
          <a:lstStyle/>
          <a:p>
            <a:r>
              <a:rPr lang="en-US" dirty="0" smtClean="0"/>
              <a:t>Problem-solution</a:t>
            </a:r>
            <a:endParaRPr lang="en-US" dirty="0"/>
          </a:p>
        </p:txBody>
      </p:sp>
      <p:sp>
        <p:nvSpPr>
          <p:cNvPr id="3" name="TextBox 2">
            <a:extLst>
              <a:ext uri="{FF2B5EF4-FFF2-40B4-BE49-F238E27FC236}">
                <a16:creationId xmlns="" xmlns:a16="http://schemas.microsoft.com/office/drawing/2014/main" id="{4B558068-FB81-95BB-75D3-8BB97D5E0F8C}"/>
              </a:ext>
            </a:extLst>
          </p:cNvPr>
          <p:cNvSpPr txBox="1"/>
          <p:nvPr/>
        </p:nvSpPr>
        <p:spPr>
          <a:xfrm>
            <a:off x="688556" y="1408955"/>
            <a:ext cx="10991850" cy="954107"/>
          </a:xfrm>
          <a:prstGeom prst="rect">
            <a:avLst/>
          </a:prstGeom>
          <a:noFill/>
        </p:spPr>
        <p:txBody>
          <a:bodyPr wrap="square" rtlCol="0">
            <a:spAutoFit/>
          </a:bodyPr>
          <a:lstStyle/>
          <a:p>
            <a:pPr algn="just"/>
            <a:r>
              <a:rPr lang="en-US" sz="2800" dirty="0" smtClean="0"/>
              <a:t>Design a logic circuit that will allow a signal to pass to the output only when control inputs B and C are both HIGH, otherwise the output will stay LOW. </a:t>
            </a:r>
            <a:endParaRPr lang="en-US" sz="2800" dirty="0"/>
          </a:p>
        </p:txBody>
      </p:sp>
    </p:spTree>
    <p:extLst>
      <p:ext uri="{BB962C8B-B14F-4D97-AF65-F5344CB8AC3E}">
        <p14:creationId xmlns:p14="http://schemas.microsoft.com/office/powerpoint/2010/main" val="4085195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446" y="-69615"/>
            <a:ext cx="9905998" cy="1478570"/>
          </a:xfrm>
        </p:spPr>
        <p:txBody>
          <a:bodyPr/>
          <a:lstStyle/>
          <a:p>
            <a:r>
              <a:rPr lang="en-US" dirty="0" smtClean="0"/>
              <a:t>Problem-solution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3889" t="32079" r="3893" b="30429"/>
          <a:stretch/>
        </p:blipFill>
        <p:spPr>
          <a:xfrm rot="10800000">
            <a:off x="2888054" y="1809184"/>
            <a:ext cx="4934139" cy="3286408"/>
          </a:xfrm>
          <a:prstGeom prst="rect">
            <a:avLst/>
          </a:prstGeom>
        </p:spPr>
      </p:pic>
      <p:sp>
        <p:nvSpPr>
          <p:cNvPr id="3" name="TextBox 2"/>
          <p:cNvSpPr txBox="1"/>
          <p:nvPr/>
        </p:nvSpPr>
        <p:spPr>
          <a:xfrm>
            <a:off x="10013133" y="6056768"/>
            <a:ext cx="1041148" cy="369332"/>
          </a:xfrm>
          <a:prstGeom prst="rect">
            <a:avLst/>
          </a:prstGeom>
          <a:noFill/>
        </p:spPr>
        <p:txBody>
          <a:bodyPr wrap="square" rtlCol="0">
            <a:spAutoFit/>
          </a:bodyPr>
          <a:lstStyle/>
          <a:p>
            <a:r>
              <a:rPr lang="en-US" dirty="0" smtClean="0"/>
              <a:t>1 (a)</a:t>
            </a:r>
            <a:endParaRPr lang="en-US" dirty="0"/>
          </a:p>
        </p:txBody>
      </p:sp>
    </p:spTree>
    <p:extLst>
      <p:ext uri="{BB962C8B-B14F-4D97-AF65-F5344CB8AC3E}">
        <p14:creationId xmlns:p14="http://schemas.microsoft.com/office/powerpoint/2010/main" val="3080796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446" y="-69615"/>
            <a:ext cx="9905998" cy="1478570"/>
          </a:xfrm>
        </p:spPr>
        <p:txBody>
          <a:bodyPr/>
          <a:lstStyle/>
          <a:p>
            <a:r>
              <a:rPr lang="en-US" dirty="0" smtClean="0"/>
              <a:t>Problem-solution</a:t>
            </a:r>
            <a:endParaRPr lang="en-US" dirty="0"/>
          </a:p>
        </p:txBody>
      </p:sp>
      <p:sp>
        <p:nvSpPr>
          <p:cNvPr id="3" name="TextBox 2">
            <a:extLst>
              <a:ext uri="{FF2B5EF4-FFF2-40B4-BE49-F238E27FC236}">
                <a16:creationId xmlns="" xmlns:a16="http://schemas.microsoft.com/office/drawing/2014/main" id="{4B558068-FB81-95BB-75D3-8BB97D5E0F8C}"/>
              </a:ext>
            </a:extLst>
          </p:cNvPr>
          <p:cNvSpPr txBox="1"/>
          <p:nvPr/>
        </p:nvSpPr>
        <p:spPr>
          <a:xfrm>
            <a:off x="688556" y="1408955"/>
            <a:ext cx="10991850" cy="1384995"/>
          </a:xfrm>
          <a:prstGeom prst="rect">
            <a:avLst/>
          </a:prstGeom>
          <a:noFill/>
        </p:spPr>
        <p:txBody>
          <a:bodyPr wrap="square" rtlCol="0">
            <a:spAutoFit/>
          </a:bodyPr>
          <a:lstStyle/>
          <a:p>
            <a:pPr algn="just"/>
            <a:r>
              <a:rPr lang="en-US" sz="2800" dirty="0" smtClean="0"/>
              <a:t>Design a logic circuit that allows a signal to pass to the output only when one, but not both of the control inputs B and C are HIGH, otherwise the output will stay HIGH. </a:t>
            </a:r>
            <a:endParaRPr lang="en-US" sz="2800" dirty="0"/>
          </a:p>
        </p:txBody>
      </p:sp>
    </p:spTree>
    <p:extLst>
      <p:ext uri="{BB962C8B-B14F-4D97-AF65-F5344CB8AC3E}">
        <p14:creationId xmlns:p14="http://schemas.microsoft.com/office/powerpoint/2010/main" val="4196153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446" y="-69615"/>
            <a:ext cx="9905998" cy="1478570"/>
          </a:xfrm>
        </p:spPr>
        <p:txBody>
          <a:bodyPr/>
          <a:lstStyle/>
          <a:p>
            <a:r>
              <a:rPr lang="en-US" dirty="0" smtClean="0"/>
              <a:t>Problem-solution</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60" t="32079" r="45724" b="30429"/>
          <a:stretch/>
        </p:blipFill>
        <p:spPr>
          <a:xfrm rot="10800000">
            <a:off x="2381059" y="1555686"/>
            <a:ext cx="6744832" cy="3537321"/>
          </a:xfrm>
          <a:prstGeom prst="rect">
            <a:avLst/>
          </a:prstGeom>
        </p:spPr>
      </p:pic>
      <p:sp>
        <p:nvSpPr>
          <p:cNvPr id="3" name="TextBox 2"/>
          <p:cNvSpPr txBox="1"/>
          <p:nvPr/>
        </p:nvSpPr>
        <p:spPr>
          <a:xfrm>
            <a:off x="10013133" y="5866646"/>
            <a:ext cx="1638677" cy="369332"/>
          </a:xfrm>
          <a:prstGeom prst="rect">
            <a:avLst/>
          </a:prstGeom>
          <a:noFill/>
        </p:spPr>
        <p:txBody>
          <a:bodyPr wrap="square" rtlCol="0">
            <a:spAutoFit/>
          </a:bodyPr>
          <a:lstStyle/>
          <a:p>
            <a:r>
              <a:rPr lang="en-US" dirty="0" smtClean="0"/>
              <a:t>3 (a)</a:t>
            </a:r>
            <a:endParaRPr lang="en-US" dirty="0"/>
          </a:p>
        </p:txBody>
      </p:sp>
    </p:spTree>
    <p:extLst>
      <p:ext uri="{BB962C8B-B14F-4D97-AF65-F5344CB8AC3E}">
        <p14:creationId xmlns:p14="http://schemas.microsoft.com/office/powerpoint/2010/main" val="3584714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446" y="-69615"/>
            <a:ext cx="9905998" cy="1478570"/>
          </a:xfrm>
        </p:spPr>
        <p:txBody>
          <a:bodyPr/>
          <a:lstStyle/>
          <a:p>
            <a:r>
              <a:rPr lang="en-US" dirty="0" smtClean="0"/>
              <a:t>Problem-solution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9868" t="25479" r="5082" b="34917"/>
          <a:stretch/>
        </p:blipFill>
        <p:spPr>
          <a:xfrm rot="10800000">
            <a:off x="552261" y="1517597"/>
            <a:ext cx="11338081" cy="3959750"/>
          </a:xfrm>
          <a:prstGeom prst="rect">
            <a:avLst/>
          </a:prstGeom>
        </p:spPr>
      </p:pic>
    </p:spTree>
    <p:extLst>
      <p:ext uri="{BB962C8B-B14F-4D97-AF65-F5344CB8AC3E}">
        <p14:creationId xmlns:p14="http://schemas.microsoft.com/office/powerpoint/2010/main" val="2783842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932" y="1641490"/>
            <a:ext cx="9905998" cy="1478570"/>
          </a:xfrm>
        </p:spPr>
        <p:txBody>
          <a:bodyPr/>
          <a:lstStyle/>
          <a:p>
            <a:pPr algn="ctr"/>
            <a:r>
              <a:rPr lang="en-US" dirty="0" smtClean="0"/>
              <a:t>13. Logic circuit description using hardware description languages (HDL)</a:t>
            </a:r>
            <a:endParaRPr lang="en-US" dirty="0"/>
          </a:p>
        </p:txBody>
      </p:sp>
    </p:spTree>
    <p:extLst>
      <p:ext uri="{BB962C8B-B14F-4D97-AF65-F5344CB8AC3E}">
        <p14:creationId xmlns:p14="http://schemas.microsoft.com/office/powerpoint/2010/main" val="2596068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515BD0-759D-477D-90C7-15001229AEDB}"/>
              </a:ext>
            </a:extLst>
          </p:cNvPr>
          <p:cNvSpPr>
            <a:spLocks noGrp="1"/>
          </p:cNvSpPr>
          <p:nvPr>
            <p:ph type="title"/>
          </p:nvPr>
        </p:nvSpPr>
        <p:spPr>
          <a:xfrm>
            <a:off x="1141413" y="79938"/>
            <a:ext cx="9905998" cy="1478570"/>
          </a:xfrm>
        </p:spPr>
        <p:txBody>
          <a:bodyPr>
            <a:normAutofit/>
          </a:bodyPr>
          <a:lstStyle/>
          <a:p>
            <a:r>
              <a:rPr lang="en-US" dirty="0" smtClean="0"/>
              <a:t>Exclusive-or</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 xmlns:a16="http://schemas.microsoft.com/office/drawing/2014/main" id="{88FABAFB-6F33-62F3-129D-A38C414CB70F}"/>
                  </a:ext>
                </a:extLst>
              </p:cNvPr>
              <p:cNvSpPr txBox="1"/>
              <p:nvPr/>
            </p:nvSpPr>
            <p:spPr>
              <a:xfrm>
                <a:off x="609600" y="1558508"/>
                <a:ext cx="11163300" cy="3971215"/>
              </a:xfrm>
              <a:prstGeom prst="rect">
                <a:avLst/>
              </a:prstGeom>
              <a:noFill/>
            </p:spPr>
            <p:txBody>
              <a:bodyPr wrap="square" rtlCol="0">
                <a:spAutoFit/>
              </a:bodyPr>
              <a:lstStyle/>
              <a:p>
                <a:pPr algn="just"/>
                <a:r>
                  <a:rPr lang="en-US" sz="2800" dirty="0" smtClean="0"/>
                  <a:t>Special logic circuit. Two types.</a:t>
                </a:r>
              </a:p>
              <a:p>
                <a:pPr marL="457200" indent="-457200" algn="just">
                  <a:buFont typeface="Arial" panose="020B0604020202020204" pitchFamily="34" charset="0"/>
                  <a:buChar char="•"/>
                </a:pPr>
                <a:r>
                  <a:rPr lang="en-US" sz="2800" dirty="0" smtClean="0"/>
                  <a:t>Exclusive-OR</a:t>
                </a:r>
              </a:p>
              <a:p>
                <a:pPr marL="457200" indent="-457200" algn="just">
                  <a:buFont typeface="Arial" panose="020B0604020202020204" pitchFamily="34" charset="0"/>
                  <a:buChar char="•"/>
                </a:pPr>
                <a:r>
                  <a:rPr lang="en-US" sz="2800" dirty="0" smtClean="0"/>
                  <a:t>Exclusive-NOR</a:t>
                </a:r>
              </a:p>
              <a:p>
                <a:pPr algn="just"/>
                <a:endParaRPr lang="en-US" sz="2800" dirty="0"/>
              </a:p>
              <a:p>
                <a:pPr algn="just"/>
                <a:r>
                  <a:rPr lang="en-US" sz="2800" dirty="0" smtClean="0"/>
                  <a:t>Exclusive-OR: The circuit produces a HIGH output whenever the two inputs are at opposite levels. In other word, the output will be active HIGH only when a single input is HIGH. It’s abbreviation XOR. There are no three/four input XOR gate. The output expression of this circuit is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r>
                      <a:rPr lang="en-US" sz="2800" b="0" i="1" smtClean="0">
                        <a:latin typeface="Cambria Math" panose="02040503050406030204" pitchFamily="18" charset="0"/>
                      </a:rPr>
                      <m:t>𝐵</m:t>
                    </m:r>
                    <m:r>
                      <a:rPr lang="en-US" sz="2800" b="0" i="1" smtClean="0">
                        <a:latin typeface="Cambria Math" panose="02040503050406030204" pitchFamily="18" charset="0"/>
                      </a:rPr>
                      <m:t>+</m:t>
                    </m:r>
                    <m:r>
                      <a:rPr lang="en-US" sz="2800" b="0" i="1" smtClean="0">
                        <a:latin typeface="Cambria Math" panose="02040503050406030204" pitchFamily="18" charset="0"/>
                      </a:rPr>
                      <m:t>𝐴</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oMath>
                </a14:m>
                <a:r>
                  <a:rPr lang="en-US" sz="2800" dirty="0" smtClean="0"/>
                  <a:t> . </a:t>
                </a:r>
              </a:p>
              <a:p>
                <a:pPr algn="just"/>
                <a:r>
                  <a:rPr lang="en-US" sz="2800" dirty="0" smtClean="0"/>
                  <a:t>Or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𝐵</m:t>
                    </m:r>
                  </m:oMath>
                </a14:m>
                <a:r>
                  <a:rPr lang="en-US" sz="2800" dirty="0" smtClean="0"/>
                  <a:t> where the symbol </a:t>
                </a:r>
                <a14:m>
                  <m:oMath xmlns:m="http://schemas.openxmlformats.org/officeDocument/2006/math">
                    <m:r>
                      <a:rPr lang="en-US" sz="2800" i="1">
                        <a:latin typeface="Cambria Math" panose="02040503050406030204" pitchFamily="18" charset="0"/>
                      </a:rPr>
                      <m:t>⊕</m:t>
                    </m:r>
                  </m:oMath>
                </a14:m>
                <a:r>
                  <a:rPr lang="en-US" sz="2800" dirty="0" smtClean="0"/>
                  <a:t> represents XOR gate operation. </a:t>
                </a:r>
                <a:endParaRPr lang="en-US" sz="2800" dirty="0"/>
              </a:p>
            </p:txBody>
          </p:sp>
        </mc:Choice>
        <mc:Fallback xmlns="">
          <p:sp>
            <p:nvSpPr>
              <p:cNvPr id="3" name="TextBox 2">
                <a:extLst>
                  <a:ext uri="{FF2B5EF4-FFF2-40B4-BE49-F238E27FC236}">
                    <a16:creationId xmlns:a16="http://schemas.microsoft.com/office/drawing/2014/main" xmlns="" xmlns:a14="http://schemas.microsoft.com/office/drawing/2010/main" id="{88FABAFB-6F33-62F3-129D-A38C414CB70F}"/>
                  </a:ext>
                </a:extLst>
              </p:cNvPr>
              <p:cNvSpPr txBox="1">
                <a:spLocks noRot="1" noChangeAspect="1" noMove="1" noResize="1" noEditPoints="1" noAdjustHandles="1" noChangeArrowheads="1" noChangeShapeType="1" noTextEdit="1"/>
              </p:cNvSpPr>
              <p:nvPr/>
            </p:nvSpPr>
            <p:spPr>
              <a:xfrm>
                <a:off x="609600" y="1558508"/>
                <a:ext cx="11163300" cy="3971215"/>
              </a:xfrm>
              <a:prstGeom prst="rect">
                <a:avLst/>
              </a:prstGeom>
              <a:blipFill rotWithShape="0">
                <a:blip r:embed="rId2"/>
                <a:stretch>
                  <a:fillRect l="-1092" t="-1690" r="-1092" b="-3379"/>
                </a:stretch>
              </a:blipFill>
            </p:spPr>
            <p:txBody>
              <a:bodyPr/>
              <a:lstStyle/>
              <a:p>
                <a:r>
                  <a:rPr lang="en-US">
                    <a:noFill/>
                  </a:rPr>
                  <a:t> </a:t>
                </a:r>
              </a:p>
            </p:txBody>
          </p:sp>
        </mc:Fallback>
      </mc:AlternateContent>
    </p:spTree>
    <p:extLst>
      <p:ext uri="{BB962C8B-B14F-4D97-AF65-F5344CB8AC3E}">
        <p14:creationId xmlns:p14="http://schemas.microsoft.com/office/powerpoint/2010/main" val="1693264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446" y="-69615"/>
            <a:ext cx="9905998" cy="1478570"/>
          </a:xfrm>
        </p:spPr>
        <p:txBody>
          <a:bodyPr/>
          <a:lstStyle/>
          <a:p>
            <a:r>
              <a:rPr lang="en-US" dirty="0" smtClean="0"/>
              <a:t>HDL</a:t>
            </a:r>
            <a:endParaRPr lang="en-US" dirty="0"/>
          </a:p>
        </p:txBody>
      </p:sp>
      <p:sp>
        <p:nvSpPr>
          <p:cNvPr id="3" name="TextBox 2">
            <a:extLst>
              <a:ext uri="{FF2B5EF4-FFF2-40B4-BE49-F238E27FC236}">
                <a16:creationId xmlns="" xmlns:a16="http://schemas.microsoft.com/office/drawing/2014/main" id="{4B558068-FB81-95BB-75D3-8BB97D5E0F8C}"/>
              </a:ext>
            </a:extLst>
          </p:cNvPr>
          <p:cNvSpPr txBox="1"/>
          <p:nvPr/>
        </p:nvSpPr>
        <p:spPr>
          <a:xfrm>
            <a:off x="697610" y="1651036"/>
            <a:ext cx="10991850" cy="3108543"/>
          </a:xfrm>
          <a:prstGeom prst="rect">
            <a:avLst/>
          </a:prstGeom>
          <a:noFill/>
        </p:spPr>
        <p:txBody>
          <a:bodyPr wrap="square" rtlCol="0">
            <a:spAutoFit/>
          </a:bodyPr>
          <a:lstStyle/>
          <a:p>
            <a:pPr algn="just"/>
            <a:r>
              <a:rPr lang="en-US" sz="2800" dirty="0" smtClean="0"/>
              <a:t>To describe a logic circuit- various methods are Boolean algebra/ mathematical tool, truth table/ data organization tool, symbol/ drawing tool, timing diagram (waveform)/ graphical tool. Any of these tools can be used to provide input to computers. </a:t>
            </a:r>
          </a:p>
          <a:p>
            <a:pPr algn="just"/>
            <a:r>
              <a:rPr lang="en-US" sz="2800" dirty="0" smtClean="0"/>
              <a:t>Other tool/ convenient tool/ most powerful tool is language. It is called hardware description language (HDL). Very high speed integrated circuit (VHSIC</a:t>
            </a:r>
            <a:r>
              <a:rPr lang="en-US" sz="2800" dirty="0"/>
              <a:t>) hardware description language </a:t>
            </a:r>
            <a:r>
              <a:rPr lang="en-US" sz="2800" dirty="0" smtClean="0"/>
              <a:t>(VHDL).  </a:t>
            </a:r>
            <a:endParaRPr lang="en-US" sz="2800" dirty="0"/>
          </a:p>
        </p:txBody>
      </p:sp>
    </p:spTree>
    <p:extLst>
      <p:ext uri="{BB962C8B-B14F-4D97-AF65-F5344CB8AC3E}">
        <p14:creationId xmlns:p14="http://schemas.microsoft.com/office/powerpoint/2010/main" val="3670722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446" y="-69615"/>
            <a:ext cx="9905998" cy="1478570"/>
          </a:xfrm>
        </p:spPr>
        <p:txBody>
          <a:bodyPr/>
          <a:lstStyle/>
          <a:p>
            <a:r>
              <a:rPr lang="en-US" dirty="0" smtClean="0"/>
              <a:t>HDL </a:t>
            </a:r>
            <a:r>
              <a:rPr lang="en-US" i="1" dirty="0" err="1" smtClean="0"/>
              <a:t>vs</a:t>
            </a:r>
            <a:r>
              <a:rPr lang="en-US" dirty="0" smtClean="0"/>
              <a:t> programming language</a:t>
            </a:r>
            <a:endParaRPr lang="en-US" dirty="0"/>
          </a:p>
        </p:txBody>
      </p:sp>
      <p:sp>
        <p:nvSpPr>
          <p:cNvPr id="3" name="TextBox 2">
            <a:extLst>
              <a:ext uri="{FF2B5EF4-FFF2-40B4-BE49-F238E27FC236}">
                <a16:creationId xmlns="" xmlns:a16="http://schemas.microsoft.com/office/drawing/2014/main" id="{4B558068-FB81-95BB-75D3-8BB97D5E0F8C}"/>
              </a:ext>
            </a:extLst>
          </p:cNvPr>
          <p:cNvSpPr txBox="1"/>
          <p:nvPr/>
        </p:nvSpPr>
        <p:spPr>
          <a:xfrm>
            <a:off x="697610" y="1651036"/>
            <a:ext cx="10991850" cy="2677656"/>
          </a:xfrm>
          <a:prstGeom prst="rect">
            <a:avLst/>
          </a:prstGeom>
          <a:noFill/>
        </p:spPr>
        <p:txBody>
          <a:bodyPr wrap="square" rtlCol="0">
            <a:spAutoFit/>
          </a:bodyPr>
          <a:lstStyle/>
          <a:p>
            <a:pPr algn="just"/>
            <a:r>
              <a:rPr lang="en-US" sz="2800" dirty="0" smtClean="0"/>
              <a:t>The languages used in HDL are very similar to languages that describe computer programs (BASIC, C, JAVA). But the resulting implementation operates quite differently. Knowledge of any of these computer programming languages is not necessary to understand HDL. The important thing is that when you have learned both an HDL and a computer language, you must understand their different roles in digital systems.</a:t>
            </a:r>
            <a:endParaRPr lang="en-US" sz="2800" dirty="0"/>
          </a:p>
        </p:txBody>
      </p:sp>
    </p:spTree>
    <p:extLst>
      <p:ext uri="{BB962C8B-B14F-4D97-AF65-F5344CB8AC3E}">
        <p14:creationId xmlns:p14="http://schemas.microsoft.com/office/powerpoint/2010/main" val="1342985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446" y="-69615"/>
            <a:ext cx="9905998" cy="1478570"/>
          </a:xfrm>
        </p:spPr>
        <p:txBody>
          <a:bodyPr/>
          <a:lstStyle/>
          <a:p>
            <a:r>
              <a:rPr lang="en-US" dirty="0" smtClean="0"/>
              <a:t>Design process of computer program</a:t>
            </a:r>
            <a:br>
              <a:rPr lang="en-US" dirty="0" smtClean="0"/>
            </a:b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098" t="9769" r="16113" b="5083"/>
          <a:stretch/>
        </p:blipFill>
        <p:spPr>
          <a:xfrm rot="16200000">
            <a:off x="1722710" y="-790202"/>
            <a:ext cx="5925492" cy="9370911"/>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9795849" y="1634150"/>
                <a:ext cx="153909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𝐴𝐵</m:t>
                      </m:r>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9795849" y="1634150"/>
                <a:ext cx="1539090" cy="430887"/>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17106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446" y="-69615"/>
            <a:ext cx="9905998" cy="1478570"/>
          </a:xfrm>
        </p:spPr>
        <p:txBody>
          <a:bodyPr/>
          <a:lstStyle/>
          <a:p>
            <a:r>
              <a:rPr lang="en-US" dirty="0" smtClean="0"/>
              <a:t>HDL/ VHDL format and Syntax</a:t>
            </a:r>
            <a:endParaRPr lang="en-US" dirty="0"/>
          </a:p>
        </p:txBody>
      </p:sp>
      <p:sp>
        <p:nvSpPr>
          <p:cNvPr id="4" name="TextBox 3">
            <a:extLst>
              <a:ext uri="{FF2B5EF4-FFF2-40B4-BE49-F238E27FC236}">
                <a16:creationId xmlns="" xmlns:a16="http://schemas.microsoft.com/office/drawing/2014/main" id="{4B558068-FB81-95BB-75D3-8BB97D5E0F8C}"/>
              </a:ext>
            </a:extLst>
          </p:cNvPr>
          <p:cNvSpPr txBox="1"/>
          <p:nvPr/>
        </p:nvSpPr>
        <p:spPr>
          <a:xfrm>
            <a:off x="697610" y="1408955"/>
            <a:ext cx="10991850" cy="1815882"/>
          </a:xfrm>
          <a:prstGeom prst="rect">
            <a:avLst/>
          </a:prstGeom>
          <a:noFill/>
        </p:spPr>
        <p:txBody>
          <a:bodyPr wrap="square" rtlCol="0">
            <a:spAutoFit/>
          </a:bodyPr>
          <a:lstStyle/>
          <a:p>
            <a:pPr algn="just"/>
            <a:r>
              <a:rPr lang="en-US" sz="2800" dirty="0" smtClean="0"/>
              <a:t>Basic format of HDL/VHDL involves two elements.</a:t>
            </a:r>
          </a:p>
          <a:p>
            <a:pPr algn="just"/>
            <a:r>
              <a:rPr lang="en-US" sz="2800" dirty="0" smtClean="0"/>
              <a:t>1. The definition of what goes into it and what comes out of it (input, output). </a:t>
            </a:r>
          </a:p>
          <a:p>
            <a:pPr algn="just"/>
            <a:r>
              <a:rPr lang="en-US" sz="2800" dirty="0" smtClean="0"/>
              <a:t>2. The definition of how the outputs respond to the inputs (operation). A schematic diagram description is shown below. </a:t>
            </a:r>
            <a:endParaRPr lang="en-US" sz="28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4067" t="6074" r="47770" b="2970"/>
          <a:stretch/>
        </p:blipFill>
        <p:spPr>
          <a:xfrm rot="16200000">
            <a:off x="4585259" y="-43195"/>
            <a:ext cx="2204518" cy="9493204"/>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0502019" y="4132906"/>
                <a:ext cx="153909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𝑎𝑏</m:t>
                      </m:r>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10502019" y="4132906"/>
                <a:ext cx="1539090" cy="430887"/>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34961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446" y="-69615"/>
            <a:ext cx="9905998" cy="1478570"/>
          </a:xfrm>
        </p:spPr>
        <p:txBody>
          <a:bodyPr/>
          <a:lstStyle/>
          <a:p>
            <a:r>
              <a:rPr lang="en-US" dirty="0" smtClean="0"/>
              <a:t>HDL/ VHDL format and </a:t>
            </a:r>
            <a:r>
              <a:rPr lang="en-US" dirty="0" err="1" smtClean="0"/>
              <a:t>SYNtax</a:t>
            </a:r>
            <a:endParaRPr lang="en-US" dirty="0"/>
          </a:p>
        </p:txBody>
      </p:sp>
      <p:sp>
        <p:nvSpPr>
          <p:cNvPr id="4" name="TextBox 3">
            <a:extLst>
              <a:ext uri="{FF2B5EF4-FFF2-40B4-BE49-F238E27FC236}">
                <a16:creationId xmlns="" xmlns:a16="http://schemas.microsoft.com/office/drawing/2014/main" id="{4B558068-FB81-95BB-75D3-8BB97D5E0F8C}"/>
              </a:ext>
            </a:extLst>
          </p:cNvPr>
          <p:cNvSpPr txBox="1"/>
          <p:nvPr/>
        </p:nvSpPr>
        <p:spPr>
          <a:xfrm>
            <a:off x="697610" y="1408955"/>
            <a:ext cx="10991850" cy="1384995"/>
          </a:xfrm>
          <a:prstGeom prst="rect">
            <a:avLst/>
          </a:prstGeom>
          <a:noFill/>
        </p:spPr>
        <p:txBody>
          <a:bodyPr wrap="square" rtlCol="0">
            <a:spAutoFit/>
          </a:bodyPr>
          <a:lstStyle/>
          <a:p>
            <a:pPr algn="just"/>
            <a:r>
              <a:rPr lang="en-US" sz="2800" dirty="0" smtClean="0"/>
              <a:t>The definition of the circuit’s operation in a text based language is contained in a set of statements that follow the circuit input/output (I/O) definition. </a:t>
            </a:r>
            <a:endParaRPr lang="en-US" sz="28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8779" t="15313" r="23003" b="18548"/>
          <a:stretch/>
        </p:blipFill>
        <p:spPr>
          <a:xfrm rot="10800000">
            <a:off x="7206559" y="2444435"/>
            <a:ext cx="4409038" cy="4535786"/>
          </a:xfrm>
          <a:prstGeom prst="rect">
            <a:avLst/>
          </a:prstGeom>
        </p:spPr>
      </p:pic>
    </p:spTree>
    <p:extLst>
      <p:ext uri="{BB962C8B-B14F-4D97-AF65-F5344CB8AC3E}">
        <p14:creationId xmlns:p14="http://schemas.microsoft.com/office/powerpoint/2010/main" val="95849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446" y="-69615"/>
            <a:ext cx="9905998" cy="1478570"/>
          </a:xfrm>
        </p:spPr>
        <p:txBody>
          <a:bodyPr/>
          <a:lstStyle/>
          <a:p>
            <a:r>
              <a:rPr lang="en-US" dirty="0" smtClean="0"/>
              <a:t>Elements in VHDL</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585" t="13333" r="35272" b="14324"/>
          <a:stretch/>
        </p:blipFill>
        <p:spPr>
          <a:xfrm rot="16200000">
            <a:off x="2616716" y="-76078"/>
            <a:ext cx="4707272" cy="7677338"/>
          </a:xfrm>
          <a:prstGeom prst="rect">
            <a:avLst/>
          </a:prstGeom>
        </p:spPr>
      </p:pic>
    </p:spTree>
    <p:extLst>
      <p:ext uri="{BB962C8B-B14F-4D97-AF65-F5344CB8AC3E}">
        <p14:creationId xmlns:p14="http://schemas.microsoft.com/office/powerpoint/2010/main" val="3189212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446" y="-69615"/>
            <a:ext cx="9905998" cy="1478570"/>
          </a:xfrm>
        </p:spPr>
        <p:txBody>
          <a:bodyPr/>
          <a:lstStyle/>
          <a:p>
            <a:r>
              <a:rPr lang="en-US" dirty="0"/>
              <a:t>Boolean description using VHDL</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423" r="10441"/>
          <a:stretch/>
        </p:blipFill>
        <p:spPr>
          <a:xfrm rot="16200000">
            <a:off x="3144619" y="-1622033"/>
            <a:ext cx="5878621" cy="11081445"/>
          </a:xfrm>
          <a:prstGeom prst="rect">
            <a:avLst/>
          </a:prstGeom>
        </p:spPr>
      </p:pic>
    </p:spTree>
    <p:extLst>
      <p:ext uri="{BB962C8B-B14F-4D97-AF65-F5344CB8AC3E}">
        <p14:creationId xmlns:p14="http://schemas.microsoft.com/office/powerpoint/2010/main" val="754394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446" y="-69615"/>
            <a:ext cx="9905998" cy="1478570"/>
          </a:xfrm>
        </p:spPr>
        <p:txBody>
          <a:bodyPr/>
          <a:lstStyle/>
          <a:p>
            <a:r>
              <a:rPr lang="en-US" dirty="0"/>
              <a:t>Boolean description using VHDL</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2991" t="2432" r="19946" b="8063"/>
          <a:stretch/>
        </p:blipFill>
        <p:spPr>
          <a:xfrm rot="16200000">
            <a:off x="3199540" y="-1639539"/>
            <a:ext cx="5723511" cy="11271566"/>
          </a:xfrm>
          <a:prstGeom prst="rect">
            <a:avLst/>
          </a:prstGeom>
        </p:spPr>
      </p:pic>
    </p:spTree>
    <p:extLst>
      <p:ext uri="{BB962C8B-B14F-4D97-AF65-F5344CB8AC3E}">
        <p14:creationId xmlns:p14="http://schemas.microsoft.com/office/powerpoint/2010/main" val="1230370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446" y="-69615"/>
            <a:ext cx="9905998" cy="1478570"/>
          </a:xfrm>
        </p:spPr>
        <p:txBody>
          <a:bodyPr/>
          <a:lstStyle/>
          <a:p>
            <a:r>
              <a:rPr lang="en-US" dirty="0" smtClean="0"/>
              <a:t>Schematic diagram</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0675" t="4830" r="37262" b="3245"/>
          <a:stretch/>
        </p:blipFill>
        <p:spPr>
          <a:xfrm rot="16200000">
            <a:off x="4208128" y="-1636944"/>
            <a:ext cx="3404103" cy="9919132"/>
          </a:xfrm>
          <a:prstGeom prst="rect">
            <a:avLst/>
          </a:prstGeom>
        </p:spPr>
      </p:pic>
    </p:spTree>
    <p:extLst>
      <p:ext uri="{BB962C8B-B14F-4D97-AF65-F5344CB8AC3E}">
        <p14:creationId xmlns:p14="http://schemas.microsoft.com/office/powerpoint/2010/main" val="4245796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5965" y="-386773"/>
            <a:ext cx="9905998" cy="1478570"/>
          </a:xfrm>
        </p:spPr>
        <p:txBody>
          <a:bodyPr/>
          <a:lstStyle/>
          <a:p>
            <a:r>
              <a:rPr lang="en-US" dirty="0" smtClean="0"/>
              <a:t>Boolean description using VHDL</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002" t="11793" r="32604" b="3227"/>
          <a:stretch/>
        </p:blipFill>
        <p:spPr>
          <a:xfrm rot="16200000">
            <a:off x="3749777" y="-2002460"/>
            <a:ext cx="4825498" cy="11401599"/>
          </a:xfrm>
          <a:prstGeom prst="rect">
            <a:avLst/>
          </a:prstGeom>
        </p:spPr>
      </p:pic>
    </p:spTree>
    <p:extLst>
      <p:ext uri="{BB962C8B-B14F-4D97-AF65-F5344CB8AC3E}">
        <p14:creationId xmlns:p14="http://schemas.microsoft.com/office/powerpoint/2010/main" val="2470877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1516222C-8024-26A9-C838-86588A26EE7D}"/>
              </a:ext>
            </a:extLst>
          </p:cNvPr>
          <p:cNvSpPr>
            <a:spLocks noGrp="1"/>
          </p:cNvSpPr>
          <p:nvPr>
            <p:ph type="title"/>
          </p:nvPr>
        </p:nvSpPr>
        <p:spPr>
          <a:xfrm>
            <a:off x="1112650" y="113983"/>
            <a:ext cx="9905998" cy="1478570"/>
          </a:xfrm>
        </p:spPr>
        <p:txBody>
          <a:bodyPr>
            <a:normAutofit/>
          </a:bodyPr>
          <a:lstStyle/>
          <a:p>
            <a:r>
              <a:rPr lang="en-US" dirty="0" smtClean="0"/>
              <a:t>Exclusive-or</a:t>
            </a:r>
            <a:endParaRPr lang="en-US" dirty="0"/>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895" t="9109" r="23419" b="5742"/>
          <a:stretch/>
        </p:blipFill>
        <p:spPr>
          <a:xfrm rot="16200000">
            <a:off x="3638741" y="-874132"/>
            <a:ext cx="5045446" cy="9714368"/>
          </a:xfrm>
          <a:prstGeom prst="rect">
            <a:avLst/>
          </a:prstGeom>
        </p:spPr>
      </p:pic>
    </p:spTree>
    <p:extLst>
      <p:ext uri="{BB962C8B-B14F-4D97-AF65-F5344CB8AC3E}">
        <p14:creationId xmlns:p14="http://schemas.microsoft.com/office/powerpoint/2010/main" val="171652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1516222C-8024-26A9-C838-86588A26EE7D}"/>
              </a:ext>
            </a:extLst>
          </p:cNvPr>
          <p:cNvSpPr>
            <a:spLocks noGrp="1"/>
          </p:cNvSpPr>
          <p:nvPr>
            <p:ph type="title"/>
          </p:nvPr>
        </p:nvSpPr>
        <p:spPr>
          <a:xfrm>
            <a:off x="1112650" y="113983"/>
            <a:ext cx="9905998" cy="1478570"/>
          </a:xfrm>
        </p:spPr>
        <p:txBody>
          <a:bodyPr>
            <a:normAutofit/>
          </a:bodyPr>
          <a:lstStyle/>
          <a:p>
            <a:r>
              <a:rPr lang="en-US" dirty="0" smtClean="0"/>
              <a:t>Symbol-truth table</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1778" t="33135" r="28056" b="33333"/>
          <a:stretch/>
        </p:blipFill>
        <p:spPr>
          <a:xfrm rot="16200000">
            <a:off x="7422919" y="1625922"/>
            <a:ext cx="4227969" cy="3768087"/>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9314" t="8317" r="36857" b="14455"/>
          <a:stretch/>
        </p:blipFill>
        <p:spPr>
          <a:xfrm rot="16200000">
            <a:off x="2746290" y="68308"/>
            <a:ext cx="2929823" cy="6883316"/>
          </a:xfrm>
          <a:prstGeom prst="rect">
            <a:avLst/>
          </a:prstGeom>
        </p:spPr>
      </p:pic>
    </p:spTree>
    <p:extLst>
      <p:ext uri="{BB962C8B-B14F-4D97-AF65-F5344CB8AC3E}">
        <p14:creationId xmlns:p14="http://schemas.microsoft.com/office/powerpoint/2010/main" val="695371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515BD0-759D-477D-90C7-15001229AEDB}"/>
              </a:ext>
            </a:extLst>
          </p:cNvPr>
          <p:cNvSpPr>
            <a:spLocks noGrp="1"/>
          </p:cNvSpPr>
          <p:nvPr>
            <p:ph type="title"/>
          </p:nvPr>
        </p:nvSpPr>
        <p:spPr>
          <a:xfrm>
            <a:off x="1141413" y="79938"/>
            <a:ext cx="9905998" cy="1478570"/>
          </a:xfrm>
        </p:spPr>
        <p:txBody>
          <a:bodyPr>
            <a:normAutofit/>
          </a:bodyPr>
          <a:lstStyle/>
          <a:p>
            <a:r>
              <a:rPr lang="en-US" dirty="0" smtClean="0"/>
              <a:t>XOR IC</a:t>
            </a:r>
            <a:endParaRPr lang="en-US" dirty="0"/>
          </a:p>
        </p:txBody>
      </p:sp>
      <p:sp>
        <p:nvSpPr>
          <p:cNvPr id="3" name="TextBox 2">
            <a:extLst>
              <a:ext uri="{FF2B5EF4-FFF2-40B4-BE49-F238E27FC236}">
                <a16:creationId xmlns="" xmlns:a16="http://schemas.microsoft.com/office/drawing/2014/main" id="{88FABAFB-6F33-62F3-129D-A38C414CB70F}"/>
              </a:ext>
            </a:extLst>
          </p:cNvPr>
          <p:cNvSpPr txBox="1"/>
          <p:nvPr/>
        </p:nvSpPr>
        <p:spPr>
          <a:xfrm>
            <a:off x="512762" y="1416999"/>
            <a:ext cx="11163300" cy="1384995"/>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smtClean="0"/>
              <a:t>74LS86 – quad XOR (TTL family)</a:t>
            </a:r>
          </a:p>
          <a:p>
            <a:pPr marL="457200" indent="-457200" algn="just">
              <a:buFont typeface="Arial" panose="020B0604020202020204" pitchFamily="34" charset="0"/>
              <a:buChar char="•"/>
            </a:pPr>
            <a:r>
              <a:rPr lang="en-US" sz="2800" dirty="0" smtClean="0"/>
              <a:t>74C86 </a:t>
            </a:r>
            <a:r>
              <a:rPr lang="en-US" sz="2800" dirty="0"/>
              <a:t>– quad XOR </a:t>
            </a:r>
            <a:r>
              <a:rPr lang="en-US" sz="2800" dirty="0" smtClean="0"/>
              <a:t>(CMOS family)</a:t>
            </a:r>
          </a:p>
          <a:p>
            <a:pPr marL="457200" indent="-457200" algn="just">
              <a:buFont typeface="Arial" panose="020B0604020202020204" pitchFamily="34" charset="0"/>
              <a:buChar char="•"/>
            </a:pPr>
            <a:r>
              <a:rPr lang="en-US" sz="2800" dirty="0" smtClean="0"/>
              <a:t>74HC86 </a:t>
            </a:r>
            <a:r>
              <a:rPr lang="en-US" sz="2800" dirty="0"/>
              <a:t>– quad XOR </a:t>
            </a:r>
            <a:r>
              <a:rPr lang="en-US" sz="2800" dirty="0" smtClean="0"/>
              <a:t>(high speed CMOS)</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412" y="2801994"/>
            <a:ext cx="6084009" cy="4056006"/>
          </a:xfrm>
          <a:prstGeom prst="rect">
            <a:avLst/>
          </a:prstGeom>
        </p:spPr>
      </p:pic>
    </p:spTree>
    <p:extLst>
      <p:ext uri="{BB962C8B-B14F-4D97-AF65-F5344CB8AC3E}">
        <p14:creationId xmlns:p14="http://schemas.microsoft.com/office/powerpoint/2010/main" val="538486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515BD0-759D-477D-90C7-15001229AEDB}"/>
              </a:ext>
            </a:extLst>
          </p:cNvPr>
          <p:cNvSpPr>
            <a:spLocks noGrp="1"/>
          </p:cNvSpPr>
          <p:nvPr>
            <p:ph type="title"/>
          </p:nvPr>
        </p:nvSpPr>
        <p:spPr>
          <a:xfrm>
            <a:off x="1141413" y="79938"/>
            <a:ext cx="9905998" cy="1478570"/>
          </a:xfrm>
        </p:spPr>
        <p:txBody>
          <a:bodyPr>
            <a:normAutofit/>
          </a:bodyPr>
          <a:lstStyle/>
          <a:p>
            <a:r>
              <a:rPr lang="en-US" dirty="0" smtClean="0"/>
              <a:t>Exclusive-nor</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 xmlns:a16="http://schemas.microsoft.com/office/drawing/2014/main" id="{6EB85FD9-ED1F-9D22-77BE-17178A82A45D}"/>
                  </a:ext>
                </a:extLst>
              </p:cNvPr>
              <p:cNvSpPr txBox="1"/>
              <p:nvPr/>
            </p:nvSpPr>
            <p:spPr>
              <a:xfrm>
                <a:off x="666750" y="1638300"/>
                <a:ext cx="11210925" cy="2716641"/>
              </a:xfrm>
              <a:prstGeom prst="rect">
                <a:avLst/>
              </a:prstGeom>
              <a:noFill/>
            </p:spPr>
            <p:txBody>
              <a:bodyPr wrap="square" rtlCol="0">
                <a:spAutoFit/>
              </a:bodyPr>
              <a:lstStyle/>
              <a:p>
                <a:pPr algn="just"/>
                <a:r>
                  <a:rPr lang="en-US" sz="2800" dirty="0" smtClean="0"/>
                  <a:t>Exclusive-NOR circuit (abbreviation XNOR) operates opposite to the XOR circuit. The output expression is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𝐴𝐵</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e>
                    </m:acc>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𝐵</m:t>
                        </m:r>
                      </m:e>
                    </m:acc>
                  </m:oMath>
                </a14:m>
                <a:endParaRPr lang="en-US" sz="2800" b="0" dirty="0" smtClean="0"/>
              </a:p>
              <a:p>
                <a:pPr algn="just"/>
                <a:r>
                  <a:rPr lang="en-US" sz="2800" dirty="0" smtClean="0"/>
                  <a:t>Or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𝐵</m:t>
                        </m:r>
                      </m:e>
                    </m:acc>
                  </m:oMath>
                </a14:m>
                <a:endParaRPr lang="en-US" sz="2800" dirty="0" smtClean="0"/>
              </a:p>
              <a:p>
                <a:pPr algn="just"/>
                <a:r>
                  <a:rPr lang="en-US" sz="2800" dirty="0" smtClean="0"/>
                  <a:t>XNOR produces HIGH output whenever the two inputs are at the same level. In other words XNOR output goes to its active LOW state when only one input is HIGH.</a:t>
                </a:r>
                <a:endParaRPr lang="en-US" sz="2800" dirty="0"/>
              </a:p>
            </p:txBody>
          </p:sp>
        </mc:Choice>
        <mc:Fallback xmlns="">
          <p:sp>
            <p:nvSpPr>
              <p:cNvPr id="3" name="TextBox 2">
                <a:extLst>
                  <a:ext uri="{FF2B5EF4-FFF2-40B4-BE49-F238E27FC236}">
                    <a16:creationId xmlns:a16="http://schemas.microsoft.com/office/drawing/2014/main" xmlns:a14="http://schemas.microsoft.com/office/drawing/2010/main" xmlns="" id="{6EB85FD9-ED1F-9D22-77BE-17178A82A45D}"/>
                  </a:ext>
                </a:extLst>
              </p:cNvPr>
              <p:cNvSpPr txBox="1">
                <a:spLocks noRot="1" noChangeAspect="1" noMove="1" noResize="1" noEditPoints="1" noAdjustHandles="1" noChangeArrowheads="1" noChangeShapeType="1" noTextEdit="1"/>
              </p:cNvSpPr>
              <p:nvPr/>
            </p:nvSpPr>
            <p:spPr>
              <a:xfrm>
                <a:off x="666750" y="1638300"/>
                <a:ext cx="11210925" cy="2716641"/>
              </a:xfrm>
              <a:prstGeom prst="rect">
                <a:avLst/>
              </a:prstGeom>
              <a:blipFill rotWithShape="0">
                <a:blip r:embed="rId2"/>
                <a:stretch>
                  <a:fillRect l="-1088" t="-2472" r="-1142" b="-4494"/>
                </a:stretch>
              </a:blipFill>
            </p:spPr>
            <p:txBody>
              <a:bodyPr/>
              <a:lstStyle/>
              <a:p>
                <a:r>
                  <a:rPr lang="en-US">
                    <a:noFill/>
                  </a:rPr>
                  <a:t> </a:t>
                </a:r>
              </a:p>
            </p:txBody>
          </p:sp>
        </mc:Fallback>
      </mc:AlternateContent>
    </p:spTree>
    <p:extLst>
      <p:ext uri="{BB962C8B-B14F-4D97-AF65-F5344CB8AC3E}">
        <p14:creationId xmlns:p14="http://schemas.microsoft.com/office/powerpoint/2010/main" val="1483829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515BD0-759D-477D-90C7-15001229AEDB}"/>
              </a:ext>
            </a:extLst>
          </p:cNvPr>
          <p:cNvSpPr>
            <a:spLocks noGrp="1"/>
          </p:cNvSpPr>
          <p:nvPr>
            <p:ph type="title"/>
          </p:nvPr>
        </p:nvSpPr>
        <p:spPr>
          <a:xfrm>
            <a:off x="1096145" y="-101132"/>
            <a:ext cx="9905998" cy="1478570"/>
          </a:xfrm>
        </p:spPr>
        <p:txBody>
          <a:bodyPr>
            <a:normAutofit/>
          </a:bodyPr>
          <a:lstStyle/>
          <a:p>
            <a:r>
              <a:rPr lang="en-US" dirty="0" smtClean="0"/>
              <a:t>Exclusive nor</a:t>
            </a:r>
            <a:endParaRPr lang="en-US"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2977" t="4621" r="13975" b="4422"/>
          <a:stretch/>
        </p:blipFill>
        <p:spPr>
          <a:xfrm rot="16200000">
            <a:off x="3370557" y="-236747"/>
            <a:ext cx="5191354" cy="8618899"/>
          </a:xfrm>
          <a:prstGeom prst="rect">
            <a:avLst/>
          </a:prstGeom>
        </p:spPr>
      </p:pic>
    </p:spTree>
    <p:extLst>
      <p:ext uri="{BB962C8B-B14F-4D97-AF65-F5344CB8AC3E}">
        <p14:creationId xmlns:p14="http://schemas.microsoft.com/office/powerpoint/2010/main" val="2702246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515BD0-759D-477D-90C7-15001229AEDB}"/>
              </a:ext>
            </a:extLst>
          </p:cNvPr>
          <p:cNvSpPr>
            <a:spLocks noGrp="1"/>
          </p:cNvSpPr>
          <p:nvPr>
            <p:ph type="title"/>
          </p:nvPr>
        </p:nvSpPr>
        <p:spPr>
          <a:xfrm>
            <a:off x="1141413" y="79938"/>
            <a:ext cx="9905998" cy="1478570"/>
          </a:xfrm>
        </p:spPr>
        <p:txBody>
          <a:bodyPr>
            <a:normAutofit/>
          </a:bodyPr>
          <a:lstStyle/>
          <a:p>
            <a:r>
              <a:rPr lang="en-US" dirty="0" smtClean="0"/>
              <a:t>Symbol-truth table</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0756" t="48977" r="27880" b="23828"/>
          <a:stretch/>
        </p:blipFill>
        <p:spPr>
          <a:xfrm rot="16200000">
            <a:off x="8102579" y="2208608"/>
            <a:ext cx="3609632" cy="3164187"/>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1435" t="13465" r="43504" b="16039"/>
          <a:stretch/>
        </p:blipFill>
        <p:spPr>
          <a:xfrm rot="16200000">
            <a:off x="2868003" y="212001"/>
            <a:ext cx="3431264" cy="7157402"/>
          </a:xfrm>
          <a:prstGeom prst="rect">
            <a:avLst/>
          </a:prstGeom>
        </p:spPr>
      </p:pic>
    </p:spTree>
    <p:extLst>
      <p:ext uri="{BB962C8B-B14F-4D97-AF65-F5344CB8AC3E}">
        <p14:creationId xmlns:p14="http://schemas.microsoft.com/office/powerpoint/2010/main" val="18493043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1175</TotalTime>
  <Words>886</Words>
  <Application>Microsoft Office PowerPoint</Application>
  <PresentationFormat>Widescreen</PresentationFormat>
  <Paragraphs>182</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Cambria Math</vt:lpstr>
      <vt:lpstr>Trebuchet MS</vt:lpstr>
      <vt:lpstr>Tw Cen MT</vt:lpstr>
      <vt:lpstr>Circuit</vt:lpstr>
      <vt:lpstr>11-12. Combinational Logic circuit</vt:lpstr>
      <vt:lpstr>outline</vt:lpstr>
      <vt:lpstr>Exclusive-or</vt:lpstr>
      <vt:lpstr>Exclusive-or</vt:lpstr>
      <vt:lpstr>Symbol-truth table</vt:lpstr>
      <vt:lpstr>XOR IC</vt:lpstr>
      <vt:lpstr>Exclusive-nor</vt:lpstr>
      <vt:lpstr>Exclusive nor</vt:lpstr>
      <vt:lpstr>Symbol-truth table</vt:lpstr>
      <vt:lpstr>XNOR IC</vt:lpstr>
      <vt:lpstr>PowerPoint Presentation</vt:lpstr>
      <vt:lpstr>PowerPoint Presentation</vt:lpstr>
      <vt:lpstr>PowerPoint Presentation</vt:lpstr>
      <vt:lpstr>PowerPoint Presentation</vt:lpstr>
      <vt:lpstr>Parity generator and checker </vt:lpstr>
      <vt:lpstr>RECAP lecture 1-2 (3): Even parity code</vt:lpstr>
      <vt:lpstr>Even parity generator logic circuit </vt:lpstr>
      <vt:lpstr>Even parity checker</vt:lpstr>
      <vt:lpstr>Problem-solution</vt:lpstr>
      <vt:lpstr>Problem-solution</vt:lpstr>
      <vt:lpstr>Enable/disable circuits</vt:lpstr>
      <vt:lpstr>Enable/disable circuits</vt:lpstr>
      <vt:lpstr>PowerPoint Presentation</vt:lpstr>
      <vt:lpstr>Problem-solution</vt:lpstr>
      <vt:lpstr>Problem-solution</vt:lpstr>
      <vt:lpstr>Problem-solution</vt:lpstr>
      <vt:lpstr>Problem-solution</vt:lpstr>
      <vt:lpstr>Problem-solution</vt:lpstr>
      <vt:lpstr>13. Logic circuit description using hardware description languages (HDL)</vt:lpstr>
      <vt:lpstr>HDL</vt:lpstr>
      <vt:lpstr>HDL vs programming language</vt:lpstr>
      <vt:lpstr>Design process of computer program </vt:lpstr>
      <vt:lpstr>HDL/ VHDL format and Syntax</vt:lpstr>
      <vt:lpstr>HDL/ VHDL format and SYNtax</vt:lpstr>
      <vt:lpstr>Elements in VHDL</vt:lpstr>
      <vt:lpstr>Boolean description using VHDL</vt:lpstr>
      <vt:lpstr>Boolean description using VHDL</vt:lpstr>
      <vt:lpstr>Schematic diagram</vt:lpstr>
      <vt:lpstr>Boolean description using VHDL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Nahid akter</dc:creator>
  <cp:lastModifiedBy>Dr. Nahid akter</cp:lastModifiedBy>
  <cp:revision>151</cp:revision>
  <dcterms:created xsi:type="dcterms:W3CDTF">2022-03-13T10:11:18Z</dcterms:created>
  <dcterms:modified xsi:type="dcterms:W3CDTF">2023-05-20T15:52:38Z</dcterms:modified>
</cp:coreProperties>
</file>